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2.xml" ContentType="application/vnd.openxmlformats-officedocument.themeOverr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58" r:id="rId4"/>
    <p:sldId id="418" r:id="rId5"/>
    <p:sldId id="488" r:id="rId6"/>
    <p:sldId id="489" r:id="rId7"/>
    <p:sldId id="490" r:id="rId8"/>
    <p:sldId id="259" r:id="rId9"/>
    <p:sldId id="407" r:id="rId10"/>
    <p:sldId id="491" r:id="rId11"/>
    <p:sldId id="492" r:id="rId12"/>
    <p:sldId id="493" r:id="rId13"/>
    <p:sldId id="494" r:id="rId14"/>
    <p:sldId id="495" r:id="rId15"/>
    <p:sldId id="496" r:id="rId16"/>
    <p:sldId id="429" r:id="rId17"/>
    <p:sldId id="487" r:id="rId18"/>
    <p:sldId id="497" r:id="rId19"/>
    <p:sldId id="454" r:id="rId20"/>
    <p:sldId id="469" r:id="rId21"/>
    <p:sldId id="499" r:id="rId22"/>
    <p:sldId id="26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3840" userDrawn="1">
          <p15:clr>
            <a:srgbClr val="A4A3A4"/>
          </p15:clr>
        </p15:guide>
        <p15:guide id="3" orient="horz" pos="216" userDrawn="1">
          <p15:clr>
            <a:srgbClr val="A4A3A4"/>
          </p15:clr>
        </p15:guide>
        <p15:guide id="4" orient="horz" pos="4065" userDrawn="1">
          <p15:clr>
            <a:srgbClr val="A4A3A4"/>
          </p15:clr>
        </p15:guide>
        <p15:guide id="5" pos="312" userDrawn="1">
          <p15:clr>
            <a:srgbClr val="A4A3A4"/>
          </p15:clr>
        </p15:guide>
        <p15:guide id="6" pos="7360" userDrawn="1">
          <p15:clr>
            <a:srgbClr val="A4A3A4"/>
          </p15:clr>
        </p15:guide>
        <p15:guide id="7" orient="horz" pos="616" userDrawn="1">
          <p15:clr>
            <a:srgbClr val="A4A3A4"/>
          </p15:clr>
        </p15:guide>
        <p15:guide id="8"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4" d="100"/>
          <a:sy n="64" d="100"/>
        </p:scale>
        <p:origin x="-120" y="-870"/>
      </p:cViewPr>
      <p:guideLst>
        <p:guide orient="horz" pos="482"/>
        <p:guide orient="horz" pos="216"/>
        <p:guide orient="horz" pos="4065"/>
        <p:guide orient="horz" pos="616"/>
        <p:guide orient="horz" pos="2160"/>
        <p:guide pos="3840"/>
        <p:guide pos="312"/>
        <p:guide pos="73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t>2024/6/24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t>‹#›</a:t>
            </a:fld>
            <a:endParaRPr lang="zh-CN" altLang="en-US"/>
          </a:p>
        </p:txBody>
      </p:sp>
    </p:spTree>
    <p:extLst>
      <p:ext uri="{BB962C8B-B14F-4D97-AF65-F5344CB8AC3E}">
        <p14:creationId xmlns:p14="http://schemas.microsoft.com/office/powerpoint/2010/main" val="1698794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84650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51443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44587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59130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0812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08125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17</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72CFE39-E4F3-4BD9-A16E-9B3A0A705C4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0812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667650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316237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4027033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t>2024/6/24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30780" y="2052533"/>
            <a:ext cx="6561220" cy="1754326"/>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了解区块链技术在航运货物追踪中的应用</a:t>
            </a:r>
          </a:p>
        </p:txBody>
      </p:sp>
      <p:sp>
        <p:nvSpPr>
          <p:cNvPr id="8" name="文本框 7"/>
          <p:cNvSpPr txBox="1"/>
          <p:nvPr/>
        </p:nvSpPr>
        <p:spPr>
          <a:xfrm>
            <a:off x="5630780" y="3964405"/>
            <a:ext cx="6172199" cy="548548"/>
          </a:xfrm>
          <a:prstGeom prst="rect">
            <a:avLst/>
          </a:prstGeom>
          <a:noFill/>
        </p:spPr>
        <p:txBody>
          <a:bodyPr wrap="square" lIns="0" tIns="45720" rIns="91440" bIns="45720" rtlCol="0">
            <a:spAutoFit/>
          </a:bodyPr>
          <a:lstStyle/>
          <a:p>
            <a:pPr>
              <a:lnSpc>
                <a:spcPct val="150000"/>
              </a:lnSpc>
            </a:pPr>
            <a:r>
              <a:rPr lang="zh-CN" altLang="en-US" sz="1050" dirty="0">
                <a:solidFill>
                  <a:schemeClr val="bg1"/>
                </a:solidFill>
                <a:latin typeface="+mn-ea"/>
              </a:rPr>
              <a:t>本任务首先从了解区块链概念开始，逐步深入，掌握区块链技术原理，并学习区块链技术的应用，进而思考区块链技术在航运中该如何应用。</a:t>
            </a:r>
          </a:p>
        </p:txBody>
      </p:sp>
      <p:sp>
        <p:nvSpPr>
          <p:cNvPr id="11" name="文本框 10"/>
          <p:cNvSpPr txBox="1"/>
          <p:nvPr/>
        </p:nvSpPr>
        <p:spPr>
          <a:xfrm>
            <a:off x="7663773"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a:solidFill>
                    <a:schemeClr val="bg1"/>
                  </a:solidFill>
                  <a:latin typeface="+mj-ea"/>
                </a:rPr>
                <a:t>——</a:t>
              </a:r>
              <a:r>
                <a:rPr lang="zh-CN" altLang="en-US" sz="4000" b="1" dirty="0">
                  <a:solidFill>
                    <a:schemeClr val="bg1"/>
                  </a:solidFill>
                  <a:latin typeface="+mj-ea"/>
                </a:rPr>
                <a:t>数据层</a:t>
              </a: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a16="http://schemas.microsoft.com/office/drawing/2014/main" xmlns="" id="{0C8F96B5-ECBE-D1E6-C314-ACECD771C747}"/>
              </a:ext>
            </a:extLst>
          </p:cNvPr>
          <p:cNvSpPr txBox="1"/>
          <p:nvPr/>
        </p:nvSpPr>
        <p:spPr>
          <a:xfrm>
            <a:off x="854766" y="2036722"/>
            <a:ext cx="816996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区块链：区块按照时间戳，由远及近地链接，形成一条链式结构的数据存储。</a:t>
            </a:r>
          </a:p>
        </p:txBody>
      </p:sp>
      <p:sp>
        <p:nvSpPr>
          <p:cNvPr id="4" name="文本框 3">
            <a:extLst>
              <a:ext uri="{FF2B5EF4-FFF2-40B4-BE49-F238E27FC236}">
                <a16:creationId xmlns:a16="http://schemas.microsoft.com/office/drawing/2014/main" xmlns="" id="{8C42E285-B667-91B9-1B16-D5D00A3ABD34}"/>
              </a:ext>
            </a:extLst>
          </p:cNvPr>
          <p:cNvSpPr txBox="1"/>
          <p:nvPr/>
        </p:nvSpPr>
        <p:spPr>
          <a:xfrm>
            <a:off x="969061" y="2518257"/>
            <a:ext cx="26438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1. </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区块结构</a:t>
            </a:r>
          </a:p>
        </p:txBody>
      </p:sp>
      <p:sp>
        <p:nvSpPr>
          <p:cNvPr id="5" name="文本框 4">
            <a:extLst>
              <a:ext uri="{FF2B5EF4-FFF2-40B4-BE49-F238E27FC236}">
                <a16:creationId xmlns:a16="http://schemas.microsoft.com/office/drawing/2014/main" xmlns="" id="{159033CB-4ACC-A38C-0CEE-430C3C1CDF8E}"/>
              </a:ext>
            </a:extLst>
          </p:cNvPr>
          <p:cNvSpPr txBox="1"/>
          <p:nvPr/>
        </p:nvSpPr>
        <p:spPr>
          <a:xfrm>
            <a:off x="982232" y="2808687"/>
            <a:ext cx="6581082" cy="8739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区块链的数据组织单元是区块，不同的区块链的区块数据都会包含“区块头”和“交易”两个部分。</a:t>
            </a:r>
          </a:p>
        </p:txBody>
      </p:sp>
      <p:sp>
        <p:nvSpPr>
          <p:cNvPr id="6" name="矩形 5">
            <a:extLst>
              <a:ext uri="{FF2B5EF4-FFF2-40B4-BE49-F238E27FC236}">
                <a16:creationId xmlns:a16="http://schemas.microsoft.com/office/drawing/2014/main" xmlns="" id="{5726AC92-96CA-1B8A-A1FF-08954747F6ED}"/>
              </a:ext>
            </a:extLst>
          </p:cNvPr>
          <p:cNvSpPr/>
          <p:nvPr/>
        </p:nvSpPr>
        <p:spPr>
          <a:xfrm>
            <a:off x="7983017" y="2742240"/>
            <a:ext cx="1063487" cy="3876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区块头</a:t>
            </a:r>
          </a:p>
        </p:txBody>
      </p:sp>
      <p:sp>
        <p:nvSpPr>
          <p:cNvPr id="7" name="矩形 6">
            <a:extLst>
              <a:ext uri="{FF2B5EF4-FFF2-40B4-BE49-F238E27FC236}">
                <a16:creationId xmlns:a16="http://schemas.microsoft.com/office/drawing/2014/main" xmlns="" id="{7A785236-674F-5F1E-3AED-078C3B08CDE2}"/>
              </a:ext>
            </a:extLst>
          </p:cNvPr>
          <p:cNvSpPr/>
          <p:nvPr/>
        </p:nvSpPr>
        <p:spPr>
          <a:xfrm>
            <a:off x="7983017" y="3129865"/>
            <a:ext cx="1063487" cy="137159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交易</a:t>
            </a:r>
          </a:p>
        </p:txBody>
      </p:sp>
      <p:cxnSp>
        <p:nvCxnSpPr>
          <p:cNvPr id="8" name="直接箭头连接符 7">
            <a:extLst>
              <a:ext uri="{FF2B5EF4-FFF2-40B4-BE49-F238E27FC236}">
                <a16:creationId xmlns:a16="http://schemas.microsoft.com/office/drawing/2014/main" xmlns="" id="{E2F7CE5B-FEB6-8502-FB07-5B96E32FE858}"/>
              </a:ext>
            </a:extLst>
          </p:cNvPr>
          <p:cNvCxnSpPr>
            <a:stCxn id="6" idx="3"/>
          </p:cNvCxnSpPr>
          <p:nvPr/>
        </p:nvCxnSpPr>
        <p:spPr>
          <a:xfrm>
            <a:off x="9046504" y="2936053"/>
            <a:ext cx="745436" cy="4969"/>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xmlns="" id="{89071B66-AB84-B942-23D9-FC9ABFEAF26A}"/>
              </a:ext>
            </a:extLst>
          </p:cNvPr>
          <p:cNvCxnSpPr/>
          <p:nvPr/>
        </p:nvCxnSpPr>
        <p:spPr>
          <a:xfrm>
            <a:off x="9046504" y="3813180"/>
            <a:ext cx="745436" cy="4969"/>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68532A1C-C3E2-CEFC-048C-2949EDDCFA0D}"/>
              </a:ext>
            </a:extLst>
          </p:cNvPr>
          <p:cNvSpPr txBox="1"/>
          <p:nvPr/>
        </p:nvSpPr>
        <p:spPr>
          <a:xfrm>
            <a:off x="9791940" y="2612887"/>
            <a:ext cx="13889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存放区块自身的元数据</a:t>
            </a:r>
          </a:p>
        </p:txBody>
      </p:sp>
      <p:sp>
        <p:nvSpPr>
          <p:cNvPr id="14" name="文本框 13">
            <a:extLst>
              <a:ext uri="{FF2B5EF4-FFF2-40B4-BE49-F238E27FC236}">
                <a16:creationId xmlns:a16="http://schemas.microsoft.com/office/drawing/2014/main" xmlns="" id="{50B119EA-838F-F6B9-28E1-0BB25082FEBF}"/>
              </a:ext>
            </a:extLst>
          </p:cNvPr>
          <p:cNvSpPr txBox="1"/>
          <p:nvPr/>
        </p:nvSpPr>
        <p:spPr>
          <a:xfrm>
            <a:off x="9842366" y="3490014"/>
            <a:ext cx="13889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存放加密后的交易信息</a:t>
            </a:r>
          </a:p>
        </p:txBody>
      </p:sp>
      <p:sp>
        <p:nvSpPr>
          <p:cNvPr id="15" name="文本框 14">
            <a:extLst>
              <a:ext uri="{FF2B5EF4-FFF2-40B4-BE49-F238E27FC236}">
                <a16:creationId xmlns:a16="http://schemas.microsoft.com/office/drawing/2014/main" xmlns="" id="{6E0F8E2E-582D-0425-8BDE-045ADA4910D2}"/>
              </a:ext>
            </a:extLst>
          </p:cNvPr>
          <p:cNvSpPr txBox="1"/>
          <p:nvPr/>
        </p:nvSpPr>
        <p:spPr>
          <a:xfrm>
            <a:off x="989932" y="3802038"/>
            <a:ext cx="596348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比特币</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幻数、区块大小、区块头、交易计数和交易</a:t>
            </a:r>
          </a:p>
        </p:txBody>
      </p:sp>
      <p:sp>
        <p:nvSpPr>
          <p:cNvPr id="16" name="文本框 15">
            <a:extLst>
              <a:ext uri="{FF2B5EF4-FFF2-40B4-BE49-F238E27FC236}">
                <a16:creationId xmlns:a16="http://schemas.microsoft.com/office/drawing/2014/main" xmlns="" id="{826EDAA8-E13C-C65A-B1B2-CD4BE567FC0C}"/>
              </a:ext>
            </a:extLst>
          </p:cNvPr>
          <p:cNvSpPr txBox="1"/>
          <p:nvPr/>
        </p:nvSpPr>
        <p:spPr>
          <a:xfrm>
            <a:off x="989932" y="4214369"/>
            <a:ext cx="55758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以太坊</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 </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区块头、交易、区块头哈希</a:t>
            </a:r>
          </a:p>
        </p:txBody>
      </p:sp>
    </p:spTree>
    <p:extLst>
      <p:ext uri="{BB962C8B-B14F-4D97-AF65-F5344CB8AC3E}">
        <p14:creationId xmlns:p14="http://schemas.microsoft.com/office/powerpoint/2010/main" val="4016707213"/>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a:solidFill>
                    <a:schemeClr val="bg1"/>
                  </a:solidFill>
                  <a:latin typeface="+mj-ea"/>
                </a:rPr>
                <a:t>—</a:t>
              </a:r>
              <a:r>
                <a:rPr lang="zh-CN" altLang="en-US" sz="4000" b="1" dirty="0">
                  <a:solidFill>
                    <a:schemeClr val="bg1"/>
                  </a:solidFill>
                  <a:latin typeface="+mj-ea"/>
                </a:rPr>
                <a:t>网络层</a:t>
              </a: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xmlns="" id="{7E4CD82D-7F04-4D1F-F153-6DF4700DD153}"/>
              </a:ext>
            </a:extLst>
          </p:cNvPr>
          <p:cNvSpPr txBox="1"/>
          <p:nvPr/>
        </p:nvSpPr>
        <p:spPr>
          <a:xfrm>
            <a:off x="1175436" y="1554484"/>
            <a:ext cx="9603054" cy="8739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网络层：泛指区块链系统的整个网络通信层，区块链数据通过网络层传播进行校验、存储等。</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主要实现组网、传播与校验功能。</a:t>
            </a:r>
          </a:p>
        </p:txBody>
      </p:sp>
      <p:sp>
        <p:nvSpPr>
          <p:cNvPr id="11" name="文本框 10">
            <a:extLst>
              <a:ext uri="{FF2B5EF4-FFF2-40B4-BE49-F238E27FC236}">
                <a16:creationId xmlns:a16="http://schemas.microsoft.com/office/drawing/2014/main" xmlns="" id="{E0258548-25D0-62CA-690F-F90FF4BAA3EB}"/>
              </a:ext>
            </a:extLst>
          </p:cNvPr>
          <p:cNvSpPr txBox="1"/>
          <p:nvPr/>
        </p:nvSpPr>
        <p:spPr>
          <a:xfrm>
            <a:off x="1175436" y="2546501"/>
            <a:ext cx="9705924" cy="25359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中心化模式：</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架构：客户端</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服务端（</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Client/Server</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C/S</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）或浏览器</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服务端（</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Browser/</a:t>
            </a:r>
            <a:r>
              <a:rPr kumimoji="0" lang="en-US" altLang="zh-CN" sz="1800" b="0" i="0" u="none" strike="noStrike" kern="1200" cap="none" spc="0" normalizeH="0" baseline="0" noProof="0" dirty="0" err="1">
                <a:ln>
                  <a:noFill/>
                </a:ln>
                <a:solidFill>
                  <a:schemeClr val="bg1"/>
                </a:solidFill>
                <a:effectLst/>
                <a:uLnTx/>
                <a:uFillTx/>
                <a:latin typeface="Arial" panose="020B0604020202020204"/>
                <a:ea typeface="微软雅黑" panose="020B0503020204020204" charset="-122"/>
                <a:cs typeface="+mn-cs"/>
              </a:rPr>
              <a:t>Server,B</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/S</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特点：</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1. </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系统需要一个或多个中心化的服务器承担统一接收和处理请求的职能</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2. </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优点：利于服务的统一管理与升级；保持服务一致性；</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3. </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缺点：中心化的设备故障会导致服务瘫痪；节点多导致负载压力大。</a:t>
            </a:r>
          </a:p>
        </p:txBody>
      </p:sp>
    </p:spTree>
    <p:extLst>
      <p:ext uri="{BB962C8B-B14F-4D97-AF65-F5344CB8AC3E}">
        <p14:creationId xmlns:p14="http://schemas.microsoft.com/office/powerpoint/2010/main" val="96493751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a:solidFill>
                    <a:schemeClr val="bg1"/>
                  </a:solidFill>
                  <a:latin typeface="+mj-ea"/>
                </a:rPr>
                <a:t>—</a:t>
              </a:r>
              <a:r>
                <a:rPr lang="zh-CN" altLang="en-US" sz="4000" b="1" dirty="0">
                  <a:solidFill>
                    <a:schemeClr val="bg1"/>
                  </a:solidFill>
                  <a:latin typeface="+mj-ea"/>
                </a:rPr>
                <a:t>共识层</a:t>
              </a: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xmlns="" id="{7E4CD82D-7F04-4D1F-F153-6DF4700DD153}"/>
              </a:ext>
            </a:extLst>
          </p:cNvPr>
          <p:cNvSpPr txBox="1"/>
          <p:nvPr/>
        </p:nvSpPr>
        <p:spPr>
          <a:xfrm>
            <a:off x="1175436" y="2139544"/>
            <a:ext cx="9603054" cy="12894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区块链的共识层内主要包括区块链的共识机制算法。共识算法是一种用于决定哪个节点可以添加新块到区块链中的规则，主要目的是确保每个节点都能够遵守“最长链原则”，在任何时候，只有最长的链条可以被节点纳为区块链的标准状态。</a:t>
            </a:r>
            <a:endPar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p:txBody>
      </p:sp>
    </p:spTree>
    <p:extLst>
      <p:ext uri="{BB962C8B-B14F-4D97-AF65-F5344CB8AC3E}">
        <p14:creationId xmlns:p14="http://schemas.microsoft.com/office/powerpoint/2010/main" val="544688645"/>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a:solidFill>
                    <a:schemeClr val="bg1"/>
                  </a:solidFill>
                  <a:latin typeface="+mj-ea"/>
                </a:rPr>
                <a:t>—</a:t>
              </a:r>
              <a:r>
                <a:rPr lang="zh-CN" altLang="en-US" sz="4000" b="1" dirty="0">
                  <a:solidFill>
                    <a:schemeClr val="bg1"/>
                  </a:solidFill>
                  <a:latin typeface="+mj-ea"/>
                </a:rPr>
                <a:t>共识层</a:t>
              </a: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E0258548-25D0-62CA-690F-F90FF4BAA3EB}"/>
              </a:ext>
            </a:extLst>
          </p:cNvPr>
          <p:cNvSpPr txBox="1"/>
          <p:nvPr/>
        </p:nvSpPr>
        <p:spPr>
          <a:xfrm>
            <a:off x="1014438" y="1509304"/>
            <a:ext cx="9705924" cy="419794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1</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、工作量证明（</a:t>
            </a: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Proof of Work</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en-US" altLang="zh-CN" sz="1800" b="1" i="0" u="none" strike="noStrike" kern="1200" cap="none" spc="0" normalizeH="0" baseline="0" noProof="0" dirty="0" err="1">
                <a:ln>
                  <a:noFill/>
                </a:ln>
                <a:solidFill>
                  <a:schemeClr val="bg1"/>
                </a:solidFill>
                <a:effectLst/>
                <a:uLnTx/>
                <a:uFillTx/>
                <a:latin typeface="Arial" panose="020B0604020202020204"/>
                <a:ea typeface="微软雅黑" panose="020B0503020204020204" charset="-122"/>
                <a:cs typeface="+mn-cs"/>
              </a:rPr>
              <a:t>PoW</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工作量证明（</a:t>
            </a:r>
            <a:r>
              <a:rPr kumimoji="0" lang="en-US" altLang="zh-CN" sz="1800" b="0" i="0" u="none" strike="noStrike" kern="1200" cap="none" spc="0" normalizeH="0" baseline="0" noProof="0" dirty="0" err="1">
                <a:ln>
                  <a:noFill/>
                </a:ln>
                <a:solidFill>
                  <a:schemeClr val="bg1"/>
                </a:solidFill>
                <a:effectLst/>
                <a:uLnTx/>
                <a:uFillTx/>
                <a:latin typeface="Arial" panose="020B0604020202020204"/>
                <a:ea typeface="微软雅黑" panose="020B0503020204020204" charset="-122"/>
                <a:cs typeface="+mn-cs"/>
              </a:rPr>
              <a:t>PoW</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）的概念最早由</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Hal Finney</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在</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2004</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年提出，他将其称为“可重复使用的工作量证明”，使用了</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160</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位的安全散列算法</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1(SHA-1)</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2</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、权益证明（</a:t>
            </a: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Proof of Stake</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en-US" altLang="zh-CN" sz="1800" b="1" i="0" u="none" strike="noStrike" kern="1200" cap="none" spc="0" normalizeH="0" baseline="0" noProof="0" dirty="0" err="1">
                <a:ln>
                  <a:noFill/>
                </a:ln>
                <a:solidFill>
                  <a:schemeClr val="bg1"/>
                </a:solidFill>
                <a:effectLst/>
                <a:uLnTx/>
                <a:uFillTx/>
                <a:latin typeface="Arial" panose="020B0604020202020204"/>
                <a:ea typeface="微软雅黑" panose="020B0503020204020204" charset="-122"/>
                <a:cs typeface="+mn-cs"/>
              </a:rPr>
              <a:t>PoS</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权益证明（</a:t>
            </a:r>
            <a:r>
              <a:rPr kumimoji="0" lang="en-US" altLang="zh-CN" sz="1800" b="0" i="0" u="none" strike="noStrike" kern="1200" cap="none" spc="0" normalizeH="0" baseline="0" noProof="0" dirty="0" err="1">
                <a:ln>
                  <a:noFill/>
                </a:ln>
                <a:solidFill>
                  <a:schemeClr val="bg1"/>
                </a:solidFill>
                <a:effectLst/>
                <a:uLnTx/>
                <a:uFillTx/>
                <a:latin typeface="Arial" panose="020B0604020202020204"/>
                <a:ea typeface="微软雅黑" panose="020B0503020204020204" charset="-122"/>
                <a:cs typeface="+mn-cs"/>
              </a:rPr>
              <a:t>PoS</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，也称股权证明机制，是一种基于区块链的共识，允许加密货币验证交易。它类似于把资产存在银行里，银行会通过你持有数字资产的数量和时间给你分配相应的收益。</a:t>
            </a:r>
            <a:endPar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3</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、拜占庭容错算法（</a:t>
            </a: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Byzantine Fault Tolerance</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r>
              <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BFT</a:t>
            </a:r>
            <a:r>
              <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拜占庭容错（</a:t>
            </a:r>
            <a:r>
              <a:rPr kumimoji="0" lang="en-US" altLang="zh-CN"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BFT</a:t>
            </a:r>
            <a:r>
              <a:rPr kumimoji="0" lang="zh-CN" altLang="en-US" sz="1800" b="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cs typeface="+mn-cs"/>
              </a:rPr>
              <a:t>）共识算法是由拜占庭将军问题衍生出来的共识算法。拜占庭将军问题是对现实世界的模型化，由于硬件错误、网络拥塞或中断以及遭到恶意攻击等原因，计算机和网络可能出现不可预料的行为。</a:t>
            </a:r>
          </a:p>
        </p:txBody>
      </p:sp>
    </p:spTree>
    <p:extLst>
      <p:ext uri="{BB962C8B-B14F-4D97-AF65-F5344CB8AC3E}">
        <p14:creationId xmlns:p14="http://schemas.microsoft.com/office/powerpoint/2010/main" val="996250422"/>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a:solidFill>
                    <a:schemeClr val="bg1"/>
                  </a:solidFill>
                  <a:latin typeface="+mj-ea"/>
                </a:rPr>
                <a:t>—</a:t>
              </a:r>
              <a:r>
                <a:rPr lang="zh-CN" altLang="en-US" sz="4000" b="1">
                  <a:solidFill>
                    <a:schemeClr val="bg1"/>
                  </a:solidFill>
                  <a:latin typeface="+mj-ea"/>
                </a:rPr>
                <a:t>合约层</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E0258548-25D0-62CA-690F-F90FF4BAA3EB}"/>
              </a:ext>
            </a:extLst>
          </p:cNvPr>
          <p:cNvSpPr txBox="1"/>
          <p:nvPr/>
        </p:nvSpPr>
        <p:spPr>
          <a:xfrm>
            <a:off x="1014438" y="1509304"/>
            <a:ext cx="9705924" cy="3000821"/>
          </a:xfrm>
          <a:prstGeom prst="rect">
            <a:avLst/>
          </a:prstGeom>
          <a:noFill/>
        </p:spPr>
        <p:txBody>
          <a:bodyPr wrap="square" rtlCol="0">
            <a:spAutoFit/>
          </a:bodyPr>
          <a:lstStyle/>
          <a:p>
            <a:pPr lvl="0">
              <a:lnSpc>
                <a:spcPct val="150000"/>
              </a:lnSpc>
              <a:defRPr/>
            </a:pPr>
            <a:r>
              <a:rPr lang="zh-CN" altLang="en-US" dirty="0">
                <a:solidFill>
                  <a:schemeClr val="bg1"/>
                </a:solidFill>
                <a:latin typeface="Arial" panose="020B0604020202020204"/>
                <a:ea typeface="微软雅黑" panose="020B0503020204020204" charset="-122"/>
              </a:rPr>
              <a:t>区块链的合约层，也称为智能合约层，是区块链独有的。主要包括各种脚本代码、算法和智能合约，是区块链实现诸多高级功能的基础。智能合约的想法最初是由尼克</a:t>
            </a:r>
            <a:r>
              <a:rPr lang="en-US" altLang="zh-CN" dirty="0">
                <a:solidFill>
                  <a:schemeClr val="bg1"/>
                </a:solidFill>
                <a:latin typeface="Arial" panose="020B0604020202020204"/>
                <a:ea typeface="微软雅黑" panose="020B0503020204020204" charset="-122"/>
              </a:rPr>
              <a:t>•</a:t>
            </a:r>
            <a:r>
              <a:rPr lang="zh-CN" altLang="en-US" dirty="0">
                <a:solidFill>
                  <a:schemeClr val="bg1"/>
                </a:solidFill>
                <a:latin typeface="Arial" panose="020B0604020202020204"/>
                <a:ea typeface="微软雅黑" panose="020B0503020204020204" charset="-122"/>
              </a:rPr>
              <a:t>萨博在</a:t>
            </a:r>
            <a:r>
              <a:rPr lang="en-US" altLang="zh-CN" dirty="0">
                <a:solidFill>
                  <a:schemeClr val="bg1"/>
                </a:solidFill>
                <a:latin typeface="Arial" panose="020B0604020202020204"/>
                <a:ea typeface="微软雅黑" panose="020B0503020204020204" charset="-122"/>
              </a:rPr>
              <a:t>1994</a:t>
            </a:r>
            <a:r>
              <a:rPr lang="zh-CN" altLang="en-US" dirty="0">
                <a:solidFill>
                  <a:schemeClr val="bg1"/>
                </a:solidFill>
                <a:latin typeface="Arial" panose="020B0604020202020204"/>
                <a:ea typeface="微软雅黑" panose="020B0503020204020204" charset="-122"/>
              </a:rPr>
              <a:t>年提出的，他认为代码完全能够控制一系列的逻辑关系、参数以及关联的行动</a:t>
            </a:r>
            <a:r>
              <a:rPr lang="zh-CN" altLang="en-US" dirty="0" smtClean="0">
                <a:solidFill>
                  <a:schemeClr val="bg1"/>
                </a:solidFill>
                <a:latin typeface="Arial" panose="020B0604020202020204"/>
                <a:ea typeface="微软雅黑" panose="020B0503020204020204" charset="-122"/>
              </a:rPr>
              <a:t>。</a:t>
            </a:r>
            <a:endParaRPr lang="en-US" altLang="zh-CN" dirty="0" smtClean="0">
              <a:solidFill>
                <a:schemeClr val="bg1"/>
              </a:solidFill>
              <a:latin typeface="Arial" panose="020B0604020202020204"/>
              <a:ea typeface="微软雅黑" panose="020B0503020204020204" charset="-122"/>
            </a:endParaRPr>
          </a:p>
          <a:p>
            <a:pPr lvl="0">
              <a:lnSpc>
                <a:spcPct val="150000"/>
              </a:lnSpc>
              <a:defRPr/>
            </a:pPr>
            <a:endParaRPr kumimoji="0" lang="en-US" altLang="zh-CN" sz="180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endParaRPr>
          </a:p>
          <a:p>
            <a:pPr lvl="0">
              <a:lnSpc>
                <a:spcPct val="150000"/>
              </a:lnSpc>
              <a:defRPr/>
            </a:pPr>
            <a:r>
              <a:rPr lang="zh-CN" altLang="en-US" dirty="0">
                <a:solidFill>
                  <a:schemeClr val="bg1"/>
                </a:solidFill>
                <a:latin typeface="Arial" panose="020B0604020202020204"/>
                <a:ea typeface="微软雅黑" panose="020B0503020204020204" charset="-122"/>
              </a:rPr>
              <a:t>之所以称为智能合约，是因为这份合约可以在达到约束条件自动触发执行，不需人工干预，即可实现自我执行和自我验证，也可以在不满足条件时自动解约。这也是区块链能够解放信用体系最核心的技术之一。</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endParaRPr>
          </a:p>
        </p:txBody>
      </p:sp>
    </p:spTree>
    <p:extLst>
      <p:ext uri="{BB962C8B-B14F-4D97-AF65-F5344CB8AC3E}">
        <p14:creationId xmlns:p14="http://schemas.microsoft.com/office/powerpoint/2010/main" val="274502362"/>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r>
                <a:rPr lang="en-US" altLang="zh-CN" sz="4000" b="1" dirty="0" smtClean="0">
                  <a:solidFill>
                    <a:schemeClr val="bg1"/>
                  </a:solidFill>
                  <a:latin typeface="+mj-ea"/>
                </a:rPr>
                <a:t>—</a:t>
              </a:r>
              <a:r>
                <a:rPr lang="zh-CN" altLang="en-US" sz="4000" b="1" dirty="0" smtClean="0">
                  <a:solidFill>
                    <a:schemeClr val="bg1"/>
                  </a:solidFill>
                  <a:latin typeface="+mj-ea"/>
                </a:rPr>
                <a:t>应用层</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E0258548-25D0-62CA-690F-F90FF4BAA3EB}"/>
              </a:ext>
            </a:extLst>
          </p:cNvPr>
          <p:cNvSpPr txBox="1"/>
          <p:nvPr/>
        </p:nvSpPr>
        <p:spPr>
          <a:xfrm>
            <a:off x="1014438" y="1509304"/>
            <a:ext cx="9705924" cy="3000821"/>
          </a:xfrm>
          <a:prstGeom prst="rect">
            <a:avLst/>
          </a:prstGeom>
          <a:noFill/>
        </p:spPr>
        <p:txBody>
          <a:bodyPr wrap="square" rtlCol="0">
            <a:spAutoFit/>
          </a:bodyPr>
          <a:lstStyle/>
          <a:p>
            <a:pPr lvl="0">
              <a:lnSpc>
                <a:spcPct val="150000"/>
              </a:lnSpc>
              <a:defRPr/>
            </a:pPr>
            <a:r>
              <a:rPr lang="zh-CN" altLang="en-US" dirty="0">
                <a:solidFill>
                  <a:schemeClr val="bg1"/>
                </a:solidFill>
                <a:latin typeface="Arial" panose="020B0604020202020204"/>
                <a:ea typeface="微软雅黑" panose="020B0503020204020204" charset="-122"/>
              </a:rPr>
              <a:t>应用层是整个区块链系统的最顶层，包含了该区块链的各种应用场景。指的是建立在底层技术智商的区块链的不同应用场景和案例实现，类似于计算机操作系统上的应用程序、互联网浏览器上的门户网站、搜索引擎、电子商城或是手机端上的</a:t>
            </a:r>
            <a:r>
              <a:rPr lang="en-US" altLang="zh-CN" dirty="0">
                <a:solidFill>
                  <a:schemeClr val="bg1"/>
                </a:solidFill>
                <a:latin typeface="Arial" panose="020B0604020202020204"/>
                <a:ea typeface="微软雅黑" panose="020B0503020204020204" charset="-122"/>
              </a:rPr>
              <a:t>APP</a:t>
            </a:r>
            <a:r>
              <a:rPr lang="zh-CN" altLang="en-US" dirty="0">
                <a:solidFill>
                  <a:schemeClr val="bg1"/>
                </a:solidFill>
                <a:latin typeface="Arial" panose="020B0604020202020204"/>
                <a:ea typeface="微软雅黑" panose="020B0503020204020204" charset="-122"/>
              </a:rPr>
              <a:t>，它将区块链技术应用部署在以太坊、</a:t>
            </a:r>
            <a:r>
              <a:rPr lang="en-US" altLang="zh-CN" dirty="0">
                <a:solidFill>
                  <a:schemeClr val="bg1"/>
                </a:solidFill>
                <a:latin typeface="Arial" panose="020B0604020202020204"/>
                <a:ea typeface="微软雅黑" panose="020B0503020204020204" charset="-122"/>
              </a:rPr>
              <a:t>EOS</a:t>
            </a:r>
            <a:r>
              <a:rPr lang="zh-CN" altLang="en-US" dirty="0">
                <a:solidFill>
                  <a:schemeClr val="bg1"/>
                </a:solidFill>
                <a:latin typeface="Arial" panose="020B0604020202020204"/>
                <a:ea typeface="微软雅黑" panose="020B0503020204020204" charset="-122"/>
              </a:rPr>
              <a:t>等应用上，并在现实生活场景中落地</a:t>
            </a:r>
            <a:r>
              <a:rPr lang="zh-CN" altLang="en-US" dirty="0" smtClean="0">
                <a:solidFill>
                  <a:schemeClr val="bg1"/>
                </a:solidFill>
                <a:latin typeface="Arial" panose="020B0604020202020204"/>
                <a:ea typeface="微软雅黑" panose="020B0503020204020204" charset="-122"/>
              </a:rPr>
              <a:t>。</a:t>
            </a:r>
            <a:endParaRPr lang="en-US" altLang="zh-CN" dirty="0" smtClean="0">
              <a:solidFill>
                <a:schemeClr val="bg1"/>
              </a:solidFill>
              <a:latin typeface="Arial" panose="020B0604020202020204"/>
              <a:ea typeface="微软雅黑" panose="020B0503020204020204" charset="-122"/>
            </a:endParaRPr>
          </a:p>
          <a:p>
            <a:pPr lvl="0">
              <a:lnSpc>
                <a:spcPct val="150000"/>
              </a:lnSpc>
              <a:defRPr/>
            </a:pPr>
            <a:endParaRPr lang="en-US" altLang="zh-CN" dirty="0">
              <a:solidFill>
                <a:schemeClr val="bg1"/>
              </a:solidFill>
              <a:latin typeface="Arial" panose="020B0604020202020204"/>
              <a:ea typeface="微软雅黑" panose="020B0503020204020204" charset="-122"/>
            </a:endParaRPr>
          </a:p>
          <a:p>
            <a:pPr lvl="0">
              <a:lnSpc>
                <a:spcPct val="150000"/>
              </a:lnSpc>
              <a:defRPr/>
            </a:pPr>
            <a:r>
              <a:rPr lang="zh-CN" altLang="en-US" dirty="0" smtClean="0">
                <a:solidFill>
                  <a:schemeClr val="bg1"/>
                </a:solidFill>
                <a:latin typeface="Arial" panose="020B0604020202020204"/>
                <a:ea typeface="微软雅黑" panose="020B0503020204020204" charset="-122"/>
              </a:rPr>
              <a:t>目前</a:t>
            </a:r>
            <a:r>
              <a:rPr lang="zh-CN" altLang="en-US" dirty="0">
                <a:solidFill>
                  <a:schemeClr val="bg1"/>
                </a:solidFill>
                <a:latin typeface="Arial" panose="020B0604020202020204"/>
                <a:ea typeface="微软雅黑" panose="020B0503020204020204" charset="-122"/>
              </a:rPr>
              <a:t>应用层在数字资产、智能合约、支付网络以及领域特定应用（例如供应链）等方面都发挥重要作用。</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endParaRPr>
          </a:p>
        </p:txBody>
      </p:sp>
    </p:spTree>
    <p:extLst>
      <p:ext uri="{BB962C8B-B14F-4D97-AF65-F5344CB8AC3E}">
        <p14:creationId xmlns:p14="http://schemas.microsoft.com/office/powerpoint/2010/main" val="2452168687"/>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57"/>
          <p:cNvSpPr txBox="1"/>
          <p:nvPr/>
        </p:nvSpPr>
        <p:spPr bwMode="auto">
          <a:xfrm>
            <a:off x="1465263" y="2136775"/>
            <a:ext cx="2673350" cy="1425711"/>
          </a:xfrm>
          <a:prstGeom prst="rect">
            <a:avLst/>
          </a:prstGeom>
          <a:noFill/>
        </p:spPr>
        <p:txBody>
          <a:bodyPr>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一、分布式</a:t>
            </a:r>
            <a:r>
              <a:rPr lang="zh-CN" altLang="en-US"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系统</a:t>
            </a:r>
            <a:endParaRPr lang="en-US" altLang="zh-CN"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分布式系统与区块链技术的结合可以为系统提供更高的可靠性和安全性，分布式存储是分布式系统与区块链技术相结合的一种重要应用</a:t>
            </a: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8039100" y="2136775"/>
            <a:ext cx="2918710" cy="945580"/>
          </a:xfrm>
          <a:prstGeom prst="rect">
            <a:avLst/>
          </a:prstGeom>
          <a:noFill/>
        </p:spPr>
        <p:txBody>
          <a:bodyPr wrap="square">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二、加密</a:t>
            </a:r>
            <a:r>
              <a:rPr lang="zh-CN" altLang="en-US"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技术</a:t>
            </a:r>
            <a:endParaRPr lang="en-US" altLang="zh-CN"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加密</a:t>
            </a: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技术是区块链安全性的基础，包括公钥密码学、哈希函数、数字签名等</a:t>
            </a: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4709295" y="5048134"/>
            <a:ext cx="2673350" cy="945580"/>
          </a:xfrm>
          <a:prstGeom prst="rect">
            <a:avLst/>
          </a:prstGeom>
          <a:noFill/>
        </p:spPr>
        <p:txBody>
          <a:bodyPr>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三、交易验证和</a:t>
            </a:r>
            <a:r>
              <a:rPr lang="zh-CN" altLang="en-US"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记录</a:t>
            </a:r>
            <a:endParaRPr lang="en-US" altLang="zh-CN" sz="1865"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区块链上的每个交易都需要经过多个节点的验证才能被添加到区块链中</a:t>
            </a:r>
            <a:r>
              <a:rPr lang="zh-CN" altLang="en-US" sz="12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95300" y="304259"/>
            <a:ext cx="11239501" cy="715714"/>
            <a:chOff x="495300" y="424579"/>
            <a:chExt cx="11239501" cy="715714"/>
          </a:xfrm>
        </p:grpSpPr>
        <p:sp>
          <p:nvSpPr>
            <p:cNvPr id="20"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区块链核心技术</a:t>
              </a:r>
            </a:p>
          </p:txBody>
        </p:sp>
        <p:cxnSp>
          <p:nvCxnSpPr>
            <p:cNvPr id="25"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Freeform 10"/>
          <p:cNvSpPr/>
          <p:nvPr/>
        </p:nvSpPr>
        <p:spPr bwMode="gray">
          <a:xfrm rot="14400000">
            <a:off x="5891748" y="3322947"/>
            <a:ext cx="1059574" cy="1607842"/>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1689A0"/>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8" name="Freeform 4"/>
          <p:cNvSpPr/>
          <p:nvPr/>
        </p:nvSpPr>
        <p:spPr bwMode="gray">
          <a:xfrm>
            <a:off x="4489662" y="2722933"/>
            <a:ext cx="1123641" cy="1516669"/>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1" name="Freeform 5"/>
          <p:cNvSpPr/>
          <p:nvPr/>
        </p:nvSpPr>
        <p:spPr bwMode="gray">
          <a:xfrm rot="7200000">
            <a:off x="5803039" y="1885130"/>
            <a:ext cx="1059574" cy="1607842"/>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2" name="Freeform 8"/>
          <p:cNvSpPr/>
          <p:nvPr/>
        </p:nvSpPr>
        <p:spPr bwMode="gray">
          <a:xfrm rot="7200000">
            <a:off x="4860513" y="2392740"/>
            <a:ext cx="1167995" cy="62588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3" name="Freeform 13"/>
          <p:cNvSpPr/>
          <p:nvPr/>
        </p:nvSpPr>
        <p:spPr bwMode="gray">
          <a:xfrm rot="14400000">
            <a:off x="6260135" y="3077767"/>
            <a:ext cx="1167995" cy="624656"/>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4" name="Freeform 18"/>
          <p:cNvSpPr/>
          <p:nvPr/>
        </p:nvSpPr>
        <p:spPr bwMode="gray">
          <a:xfrm>
            <a:off x="4890081" y="3908177"/>
            <a:ext cx="1238223" cy="60247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9"/>
          <p:cNvSpPr/>
          <p:nvPr/>
        </p:nvSpPr>
        <p:spPr bwMode="auto">
          <a:xfrm>
            <a:off x="8790038" y="4163728"/>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20"/>
          <p:cNvSpPr/>
          <p:nvPr/>
        </p:nvSpPr>
        <p:spPr bwMode="auto">
          <a:xfrm>
            <a:off x="8790038" y="32961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21"/>
          <p:cNvSpPr/>
          <p:nvPr/>
        </p:nvSpPr>
        <p:spPr bwMode="auto">
          <a:xfrm>
            <a:off x="8790038" y="24285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22"/>
          <p:cNvSpPr/>
          <p:nvPr/>
        </p:nvSpPr>
        <p:spPr bwMode="auto">
          <a:xfrm>
            <a:off x="8790038" y="1560930"/>
            <a:ext cx="2126355" cy="1844017"/>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5" name="直接连接符 14"/>
          <p:cNvCxnSpPr/>
          <p:nvPr/>
        </p:nvCxnSpPr>
        <p:spPr>
          <a:xfrm flipH="1">
            <a:off x="5610543" y="1819891"/>
            <a:ext cx="3018972" cy="0"/>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chemeClr val="bg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162795"/>
            <a:ext cx="0" cy="2836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275467"/>
            <a:ext cx="0" cy="2836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615695"/>
            <a:ext cx="0" cy="2836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10448" y="1358965"/>
            <a:ext cx="4554890" cy="1121867"/>
            <a:chOff x="877182" y="1577297"/>
            <a:chExt cx="4554890" cy="1121867"/>
          </a:xfrm>
        </p:grpSpPr>
        <p:sp>
          <p:nvSpPr>
            <p:cNvPr id="27" name="文本框 26"/>
            <p:cNvSpPr txBox="1"/>
            <p:nvPr/>
          </p:nvSpPr>
          <p:spPr>
            <a:xfrm>
              <a:off x="902541" y="1577297"/>
              <a:ext cx="2347814" cy="461665"/>
            </a:xfrm>
            <a:prstGeom prst="rect">
              <a:avLst/>
            </a:prstGeom>
            <a:noFill/>
          </p:spPr>
          <p:txBody>
            <a:bodyPr wrap="square" rtlCol="0">
              <a:spAutoFit/>
            </a:bodyPr>
            <a:lstStyle/>
            <a:p>
              <a:r>
                <a:rPr lang="zh-CN" altLang="en-US" sz="2400" b="1" dirty="0">
                  <a:solidFill>
                    <a:schemeClr val="bg1"/>
                  </a:solidFill>
                  <a:latin typeface="+mn-ea"/>
                </a:rPr>
                <a:t>去中心化</a:t>
              </a:r>
            </a:p>
          </p:txBody>
        </p:sp>
        <p:sp>
          <p:nvSpPr>
            <p:cNvPr id="26" name="矩形 25"/>
            <p:cNvSpPr/>
            <p:nvPr/>
          </p:nvSpPr>
          <p:spPr>
            <a:xfrm>
              <a:off x="877182" y="1999164"/>
              <a:ext cx="4554890" cy="700000"/>
            </a:xfrm>
            <a:prstGeom prst="rect">
              <a:avLst/>
            </a:prstGeom>
          </p:spPr>
          <p:txBody>
            <a:bodyPr wrap="square">
              <a:spAutoFit/>
            </a:bodyPr>
            <a:lstStyle/>
            <a:p>
              <a:pPr>
                <a:lnSpc>
                  <a:spcPct val="150000"/>
                </a:lnSpc>
              </a:pPr>
              <a:r>
                <a:rPr lang="zh-CN" altLang="en-US" sz="1400" dirty="0">
                  <a:solidFill>
                    <a:schemeClr val="bg1"/>
                  </a:solidFill>
                </a:rPr>
                <a:t>区块链的最重要特性是去中心化，它不依赖于任何中心机构或第三方信任。</a:t>
              </a:r>
              <a:endParaRPr lang="zh-CN" altLang="en-US" sz="1400" dirty="0">
                <a:solidFill>
                  <a:schemeClr val="bg1"/>
                </a:solidFill>
              </a:endParaRPr>
            </a:p>
          </p:txBody>
        </p:sp>
      </p:grpSp>
      <p:cxnSp>
        <p:nvCxnSpPr>
          <p:cNvPr id="46" name="直接连接符 45"/>
          <p:cNvCxnSpPr/>
          <p:nvPr/>
        </p:nvCxnSpPr>
        <p:spPr>
          <a:xfrm>
            <a:off x="5352431" y="3064867"/>
            <a:ext cx="0" cy="2836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10447" y="2615275"/>
            <a:ext cx="4541985" cy="1196403"/>
            <a:chOff x="837839" y="2975636"/>
            <a:chExt cx="4541985" cy="1196403"/>
          </a:xfrm>
        </p:grpSpPr>
        <p:sp>
          <p:nvSpPr>
            <p:cNvPr id="51" name="文本框 50"/>
            <p:cNvSpPr txBox="1"/>
            <p:nvPr/>
          </p:nvSpPr>
          <p:spPr>
            <a:xfrm>
              <a:off x="837839" y="2975636"/>
              <a:ext cx="2347814" cy="461665"/>
            </a:xfrm>
            <a:prstGeom prst="rect">
              <a:avLst/>
            </a:prstGeom>
            <a:noFill/>
          </p:spPr>
          <p:txBody>
            <a:bodyPr wrap="square" rtlCol="0">
              <a:spAutoFit/>
            </a:bodyPr>
            <a:lstStyle/>
            <a:p>
              <a:r>
                <a:rPr lang="zh-CN" altLang="en-US" sz="2400" b="1" dirty="0">
                  <a:solidFill>
                    <a:schemeClr val="bg1"/>
                  </a:solidFill>
                </a:rPr>
                <a:t>公开透明</a:t>
              </a:r>
              <a:endParaRPr lang="zh-CN" altLang="en-US" sz="2400" b="1" dirty="0">
                <a:solidFill>
                  <a:schemeClr val="bg1"/>
                </a:solidFill>
              </a:endParaRPr>
            </a:p>
          </p:txBody>
        </p:sp>
        <p:sp>
          <p:nvSpPr>
            <p:cNvPr id="52" name="矩形 51"/>
            <p:cNvSpPr/>
            <p:nvPr/>
          </p:nvSpPr>
          <p:spPr>
            <a:xfrm>
              <a:off x="877182" y="3433375"/>
              <a:ext cx="4502642" cy="738664"/>
            </a:xfrm>
            <a:prstGeom prst="rect">
              <a:avLst/>
            </a:prstGeom>
          </p:spPr>
          <p:txBody>
            <a:bodyPr wrap="square">
              <a:spAutoFit/>
            </a:bodyPr>
            <a:lstStyle/>
            <a:p>
              <a:pPr>
                <a:lnSpc>
                  <a:spcPct val="150000"/>
                </a:lnSpc>
              </a:pPr>
              <a:r>
                <a:rPr lang="zh-CN" altLang="en-US" sz="1400" dirty="0">
                  <a:solidFill>
                    <a:schemeClr val="bg1"/>
                  </a:solidFill>
                </a:rPr>
                <a:t>区块链是一种安全共享数据账本，区块链技术的另一个特性是</a:t>
              </a:r>
              <a:r>
                <a:rPr lang="zh-CN" altLang="en-US" sz="1400" dirty="0" smtClean="0">
                  <a:solidFill>
                    <a:schemeClr val="bg1"/>
                  </a:solidFill>
                </a:rPr>
                <a:t>“透明性”。</a:t>
              </a:r>
              <a:endParaRPr lang="zh-CN" altLang="en-US" sz="1400" dirty="0">
                <a:solidFill>
                  <a:schemeClr val="bg1"/>
                </a:solidFill>
              </a:endParaRPr>
            </a:p>
          </p:txBody>
        </p:sp>
      </p:grpSp>
      <p:grpSp>
        <p:nvGrpSpPr>
          <p:cNvPr id="4" name="组合 3"/>
          <p:cNvGrpSpPr/>
          <p:nvPr/>
        </p:nvGrpSpPr>
        <p:grpSpPr>
          <a:xfrm>
            <a:off x="810447" y="3828438"/>
            <a:ext cx="4541984" cy="1112179"/>
            <a:chOff x="851367" y="4016499"/>
            <a:chExt cx="4541984" cy="1112179"/>
          </a:xfrm>
        </p:grpSpPr>
        <p:sp>
          <p:nvSpPr>
            <p:cNvPr id="54" name="文本框 53"/>
            <p:cNvSpPr txBox="1"/>
            <p:nvPr/>
          </p:nvSpPr>
          <p:spPr>
            <a:xfrm>
              <a:off x="851367" y="4016499"/>
              <a:ext cx="2347814" cy="461665"/>
            </a:xfrm>
            <a:prstGeom prst="rect">
              <a:avLst/>
            </a:prstGeom>
            <a:noFill/>
          </p:spPr>
          <p:txBody>
            <a:bodyPr wrap="square" rtlCol="0">
              <a:spAutoFit/>
            </a:bodyPr>
            <a:lstStyle/>
            <a:p>
              <a:r>
                <a:rPr lang="zh-CN" altLang="en-US" sz="2400" b="1" dirty="0">
                  <a:solidFill>
                    <a:schemeClr val="bg1"/>
                  </a:solidFill>
                </a:rPr>
                <a:t>难以篡改</a:t>
              </a:r>
              <a:endParaRPr lang="zh-CN" altLang="en-US" sz="2400" b="1" dirty="0">
                <a:solidFill>
                  <a:schemeClr val="bg1"/>
                </a:solidFill>
              </a:endParaRPr>
            </a:p>
          </p:txBody>
        </p:sp>
        <p:sp>
          <p:nvSpPr>
            <p:cNvPr id="55" name="矩形 54"/>
            <p:cNvSpPr/>
            <p:nvPr/>
          </p:nvSpPr>
          <p:spPr>
            <a:xfrm>
              <a:off x="851367" y="4390014"/>
              <a:ext cx="4541984" cy="738664"/>
            </a:xfrm>
            <a:prstGeom prst="rect">
              <a:avLst/>
            </a:prstGeom>
          </p:spPr>
          <p:txBody>
            <a:bodyPr wrap="square">
              <a:spAutoFit/>
            </a:bodyPr>
            <a:lstStyle/>
            <a:p>
              <a:pPr>
                <a:lnSpc>
                  <a:spcPct val="150000"/>
                </a:lnSpc>
              </a:pPr>
              <a:r>
                <a:rPr lang="zh-CN" altLang="en-US" sz="1400" dirty="0" smtClean="0">
                  <a:solidFill>
                    <a:schemeClr val="bg1"/>
                  </a:solidFill>
                </a:rPr>
                <a:t>简单来说，就是说所有已经上链的交易不能被</a:t>
              </a:r>
              <a:r>
                <a:rPr lang="zh-CN" altLang="en-US" sz="1400" dirty="0">
                  <a:solidFill>
                    <a:schemeClr val="bg1"/>
                  </a:solidFill>
                </a:rPr>
                <a:t>更改。同时其采用非对称加密技术，无形中为数据增加了</a:t>
              </a:r>
              <a:r>
                <a:rPr lang="zh-CN" altLang="en-US" sz="1400" dirty="0" smtClean="0">
                  <a:solidFill>
                    <a:schemeClr val="bg1"/>
                  </a:solidFill>
                </a:rPr>
                <a:t>安全性。</a:t>
              </a:r>
              <a:endParaRPr lang="zh-CN" altLang="en-US" sz="1400" dirty="0">
                <a:solidFill>
                  <a:schemeClr val="bg1"/>
                </a:solidFill>
              </a:endParaRPr>
            </a:p>
          </p:txBody>
        </p:sp>
      </p:grpSp>
      <p:grpSp>
        <p:nvGrpSpPr>
          <p:cNvPr id="14" name="组合 13"/>
          <p:cNvGrpSpPr/>
          <p:nvPr/>
        </p:nvGrpSpPr>
        <p:grpSpPr>
          <a:xfrm>
            <a:off x="810447" y="5021238"/>
            <a:ext cx="4516170" cy="1075720"/>
            <a:chOff x="858363" y="5186449"/>
            <a:chExt cx="4516170" cy="1075720"/>
          </a:xfrm>
        </p:grpSpPr>
        <p:sp>
          <p:nvSpPr>
            <p:cNvPr id="57" name="文本框 56"/>
            <p:cNvSpPr txBox="1"/>
            <p:nvPr/>
          </p:nvSpPr>
          <p:spPr>
            <a:xfrm>
              <a:off x="858363" y="5186449"/>
              <a:ext cx="2270276" cy="461665"/>
            </a:xfrm>
            <a:prstGeom prst="rect">
              <a:avLst/>
            </a:prstGeom>
            <a:noFill/>
          </p:spPr>
          <p:txBody>
            <a:bodyPr wrap="square" rtlCol="0">
              <a:spAutoFit/>
            </a:bodyPr>
            <a:lstStyle/>
            <a:p>
              <a:r>
                <a:rPr lang="zh-CN" altLang="en-US" sz="2400" b="1" dirty="0" smtClean="0">
                  <a:solidFill>
                    <a:schemeClr val="bg1"/>
                  </a:solidFill>
                </a:rPr>
                <a:t>集体</a:t>
              </a:r>
              <a:r>
                <a:rPr lang="zh-CN" altLang="en-US" sz="2400" b="1" dirty="0">
                  <a:solidFill>
                    <a:schemeClr val="bg1"/>
                  </a:solidFill>
                </a:rPr>
                <a:t>维护</a:t>
              </a:r>
              <a:endParaRPr lang="zh-CN" altLang="en-US" sz="2400" b="1" dirty="0">
                <a:solidFill>
                  <a:schemeClr val="bg1"/>
                </a:solidFill>
              </a:endParaRPr>
            </a:p>
          </p:txBody>
        </p:sp>
        <p:sp>
          <p:nvSpPr>
            <p:cNvPr id="58" name="矩形 57"/>
            <p:cNvSpPr/>
            <p:nvPr/>
          </p:nvSpPr>
          <p:spPr>
            <a:xfrm>
              <a:off x="877181" y="5562169"/>
              <a:ext cx="4497352" cy="700000"/>
            </a:xfrm>
            <a:prstGeom prst="rect">
              <a:avLst/>
            </a:prstGeom>
          </p:spPr>
          <p:txBody>
            <a:bodyPr wrap="square">
              <a:spAutoFit/>
            </a:bodyPr>
            <a:lstStyle/>
            <a:p>
              <a:pPr>
                <a:lnSpc>
                  <a:spcPct val="150000"/>
                </a:lnSpc>
              </a:pPr>
              <a:r>
                <a:rPr lang="zh-CN" altLang="en-US" sz="1400" dirty="0">
                  <a:solidFill>
                    <a:schemeClr val="bg1"/>
                  </a:solidFill>
                </a:rPr>
                <a:t>在区块链网络中，所有的参与者都可以成为网络的一部分，每个节点都可以参与到区块链的维护和管理中</a:t>
              </a:r>
              <a:r>
                <a:rPr lang="zh-CN" altLang="en-US" sz="1400" dirty="0" smtClean="0">
                  <a:solidFill>
                    <a:schemeClr val="bg1"/>
                  </a:solidFill>
                </a:rPr>
                <a:t>。</a:t>
              </a:r>
              <a:endParaRPr lang="zh-CN" altLang="en-US" sz="1400" dirty="0">
                <a:solidFill>
                  <a:schemeClr val="bg1"/>
                </a:solidFill>
              </a:endParaRPr>
            </a:p>
          </p:txBody>
        </p:sp>
      </p:grpSp>
      <p:sp>
        <p:nvSpPr>
          <p:cNvPr id="59" name="文本框 58"/>
          <p:cNvSpPr txBox="1"/>
          <p:nvPr/>
        </p:nvSpPr>
        <p:spPr>
          <a:xfrm>
            <a:off x="9191205" y="2630739"/>
            <a:ext cx="1342103" cy="461665"/>
          </a:xfrm>
          <a:prstGeom prst="rect">
            <a:avLst/>
          </a:prstGeom>
          <a:noFill/>
        </p:spPr>
        <p:txBody>
          <a:bodyPr wrap="square" rtlCol="0">
            <a:spAutoFit/>
          </a:bodyPr>
          <a:lstStyle/>
          <a:p>
            <a:pPr algn="ctr"/>
            <a:r>
              <a:rPr lang="zh-CN" altLang="en-US" sz="2400" b="1" dirty="0">
                <a:solidFill>
                  <a:prstClr val="white"/>
                </a:solidFill>
                <a:latin typeface="Roboto"/>
              </a:rPr>
              <a:t>特征</a:t>
            </a:r>
            <a:r>
              <a:rPr lang="en-US" altLang="zh-CN" sz="2400" b="1" dirty="0">
                <a:solidFill>
                  <a:prstClr val="white"/>
                </a:solidFill>
                <a:latin typeface="Roboto"/>
              </a:rPr>
              <a:t>1</a:t>
            </a:r>
            <a:endParaRPr lang="zh-CN" altLang="en-US" sz="2400" b="1" dirty="0">
              <a:solidFill>
                <a:prstClr val="white"/>
              </a:solidFill>
              <a:latin typeface="Roboto"/>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pPr algn="ctr"/>
            <a:r>
              <a:rPr lang="zh-CN" altLang="en-US" sz="2400" b="1" dirty="0">
                <a:solidFill>
                  <a:prstClr val="white"/>
                </a:solidFill>
                <a:latin typeface="Roboto"/>
              </a:rPr>
              <a:t>特征</a:t>
            </a:r>
            <a:r>
              <a:rPr lang="en-US" altLang="zh-CN" sz="2400" b="1" dirty="0">
                <a:solidFill>
                  <a:prstClr val="white"/>
                </a:solidFill>
                <a:latin typeface="Roboto"/>
              </a:rPr>
              <a:t>2</a:t>
            </a:r>
            <a:endParaRPr lang="zh-CN" altLang="en-US" sz="2400" b="1" dirty="0">
              <a:solidFill>
                <a:prstClr val="white"/>
              </a:solidFill>
              <a:latin typeface="Roboto"/>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pPr algn="ctr"/>
            <a:r>
              <a:rPr lang="zh-CN" altLang="en-US" sz="2400" b="1" dirty="0">
                <a:solidFill>
                  <a:prstClr val="white"/>
                </a:solidFill>
                <a:latin typeface="Roboto"/>
              </a:rPr>
              <a:t>特征</a:t>
            </a:r>
            <a:r>
              <a:rPr lang="en-US" altLang="zh-CN" sz="2400" b="1" dirty="0">
                <a:solidFill>
                  <a:prstClr val="white"/>
                </a:solidFill>
                <a:latin typeface="Roboto"/>
              </a:rPr>
              <a:t>3</a:t>
            </a:r>
            <a:endParaRPr lang="zh-CN" altLang="en-US" sz="2400" b="1" dirty="0">
              <a:solidFill>
                <a:prstClr val="white"/>
              </a:solidFill>
              <a:latin typeface="Roboto"/>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pPr algn="ctr"/>
            <a:r>
              <a:rPr lang="zh-CN" altLang="en-US" sz="2400" b="1" dirty="0">
                <a:solidFill>
                  <a:prstClr val="white"/>
                </a:solidFill>
                <a:latin typeface="Roboto"/>
              </a:rPr>
              <a:t>特征</a:t>
            </a:r>
            <a:r>
              <a:rPr lang="en-US" altLang="zh-CN" sz="2400" b="1" dirty="0">
                <a:solidFill>
                  <a:prstClr val="white"/>
                </a:solidFill>
                <a:latin typeface="Roboto"/>
              </a:rPr>
              <a:t>4</a:t>
            </a:r>
            <a:endParaRPr lang="zh-CN" altLang="en-US" sz="2400" b="1" dirty="0">
              <a:solidFill>
                <a:prstClr val="white"/>
              </a:solidFill>
              <a:latin typeface="Roboto"/>
            </a:endParaRPr>
          </a:p>
        </p:txBody>
      </p:sp>
      <p:sp>
        <p:nvSpPr>
          <p:cNvPr id="64" name="Freeform 47"/>
          <p:cNvSpPr/>
          <p:nvPr/>
        </p:nvSpPr>
        <p:spPr bwMode="auto">
          <a:xfrm>
            <a:off x="9990946" y="1924878"/>
            <a:ext cx="149508" cy="149508"/>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8"/>
          <p:cNvSpPr/>
          <p:nvPr/>
        </p:nvSpPr>
        <p:spPr bwMode="auto">
          <a:xfrm>
            <a:off x="9565968" y="2349856"/>
            <a:ext cx="149508" cy="148330"/>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
          <p:cNvSpPr/>
          <p:nvPr/>
        </p:nvSpPr>
        <p:spPr bwMode="auto">
          <a:xfrm>
            <a:off x="9990946" y="2349856"/>
            <a:ext cx="149508" cy="148330"/>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0"/>
          <p:cNvSpPr/>
          <p:nvPr/>
        </p:nvSpPr>
        <p:spPr bwMode="auto">
          <a:xfrm>
            <a:off x="9565968" y="1924878"/>
            <a:ext cx="149508" cy="149508"/>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Rectangle 51"/>
          <p:cNvSpPr>
            <a:spLocks noChangeArrowheads="1"/>
          </p:cNvSpPr>
          <p:nvPr/>
        </p:nvSpPr>
        <p:spPr bwMode="auto">
          <a:xfrm>
            <a:off x="9492980"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Rectangle 52"/>
          <p:cNvSpPr>
            <a:spLocks noChangeArrowheads="1"/>
          </p:cNvSpPr>
          <p:nvPr/>
        </p:nvSpPr>
        <p:spPr bwMode="auto">
          <a:xfrm>
            <a:off x="10042744"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Rectangle 53"/>
          <p:cNvSpPr>
            <a:spLocks noChangeArrowheads="1"/>
          </p:cNvSpPr>
          <p:nvPr/>
        </p:nvSpPr>
        <p:spPr bwMode="auto">
          <a:xfrm>
            <a:off x="9841438" y="2401654"/>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Rectangle 54"/>
          <p:cNvSpPr>
            <a:spLocks noChangeArrowheads="1"/>
          </p:cNvSpPr>
          <p:nvPr/>
        </p:nvSpPr>
        <p:spPr bwMode="auto">
          <a:xfrm>
            <a:off x="9841438" y="1851890"/>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55"/>
          <p:cNvSpPr/>
          <p:nvPr/>
        </p:nvSpPr>
        <p:spPr bwMode="auto">
          <a:xfrm>
            <a:off x="9793173" y="2081449"/>
            <a:ext cx="121254" cy="1259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56"/>
          <p:cNvSpPr/>
          <p:nvPr/>
        </p:nvSpPr>
        <p:spPr bwMode="auto">
          <a:xfrm>
            <a:off x="9748438" y="2206235"/>
            <a:ext cx="210724" cy="136558"/>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a:t>
              </a:r>
              <a:r>
                <a:rPr lang="zh-CN" altLang="en-US" sz="4000" b="1" dirty="0" smtClean="0">
                  <a:solidFill>
                    <a:schemeClr val="bg1"/>
                  </a:solidFill>
                  <a:latin typeface="+mj-ea"/>
                </a:rPr>
                <a:t>块链技术原理</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544010" cy="1220104"/>
            <a:chOff x="2242632" y="2041909"/>
            <a:chExt cx="4544010" cy="1220104"/>
          </a:xfrm>
        </p:grpSpPr>
        <p:sp>
          <p:nvSpPr>
            <p:cNvPr id="6" name="文本框 5"/>
            <p:cNvSpPr txBox="1"/>
            <p:nvPr/>
          </p:nvSpPr>
          <p:spPr>
            <a:xfrm>
              <a:off x="2242632" y="2677238"/>
              <a:ext cx="4544010" cy="58477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区</a:t>
              </a:r>
              <a:r>
                <a:rPr lang="zh-CN" altLang="en-US" sz="3200" b="1" dirty="0" smtClean="0">
                  <a:solidFill>
                    <a:schemeClr val="bg1"/>
                  </a:solidFill>
                  <a:latin typeface="+mj-ea"/>
                </a:rPr>
                <a:t>块链的应用</a:t>
              </a:r>
              <a:endParaRPr lang="zh-CN" altLang="en-US" sz="3200" b="1" dirty="0">
                <a:solidFill>
                  <a:schemeClr val="bg1"/>
                </a:solidFill>
                <a:latin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a:t>
              </a:r>
              <a:r>
                <a:rPr lang="en-US" altLang="zh-CN" sz="4000" b="1" dirty="0" smtClean="0">
                  <a:solidFill>
                    <a:schemeClr val="bg1"/>
                  </a:solidFill>
                  <a:latin typeface="+mj-lt"/>
                  <a:cs typeface="Impact" panose="020B0806030902050204" charset="0"/>
                </a:rPr>
                <a:t>03</a:t>
              </a:r>
              <a:endParaRPr lang="en-US" altLang="zh-CN" sz="4000" b="1" dirty="0">
                <a:solidFill>
                  <a:schemeClr val="bg1"/>
                </a:solidFill>
                <a:latin typeface="+mj-lt"/>
                <a:cs typeface="Impact" panose="020B0806030902050204" charset="0"/>
              </a:endParaRPr>
            </a:p>
          </p:txBody>
        </p:sp>
      </p:grpSp>
    </p:spTree>
    <p:extLst>
      <p:ext uri="{BB962C8B-B14F-4D97-AF65-F5344CB8AC3E}">
        <p14:creationId xmlns:p14="http://schemas.microsoft.com/office/powerpoint/2010/main" val="74087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386202" y="1197336"/>
            <a:ext cx="7985019" cy="3543100"/>
            <a:chOff x="1506838" y="595763"/>
            <a:chExt cx="10288615" cy="4565248"/>
          </a:xfrm>
        </p:grpSpPr>
        <p:sp>
          <p:nvSpPr>
            <p:cNvPr id="8" name="Freeform 10"/>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1689A0"/>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1506838" y="595763"/>
              <a:ext cx="10288615" cy="4565248"/>
              <a:chOff x="1506838" y="595763"/>
              <a:chExt cx="10288615" cy="4565248"/>
            </a:xfrm>
          </p:grpSpPr>
          <p:sp>
            <p:nvSpPr>
              <p:cNvPr id="2" name="Freeform 4"/>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3" name="Freeform 5"/>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2"/>
              </a:solidFill>
              <a:ln w="0">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5" name="AutoShape 7"/>
              <p:cNvSpPr>
                <a:spLocks noChangeArrowheads="1"/>
              </p:cNvSpPr>
              <p:nvPr/>
            </p:nvSpPr>
            <p:spPr bwMode="gray">
              <a:xfrm rot="12600000">
                <a:off x="4299674" y="2931366"/>
                <a:ext cx="1441450" cy="603250"/>
              </a:xfrm>
              <a:prstGeom prst="triangle">
                <a:avLst>
                  <a:gd name="adj" fmla="val 50000"/>
                </a:avLst>
              </a:prstGeom>
              <a:solidFill>
                <a:srgbClr val="11D1C4"/>
              </a:solidFill>
              <a:ln w="9525" algn="ctr">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6" name="Freeform 8"/>
              <p:cNvSpPr/>
              <p:nvPr/>
            </p:nvSpPr>
            <p:spPr bwMode="gray">
              <a:xfrm rot="7200000">
                <a:off x="4694962" y="2136029"/>
                <a:ext cx="1504950" cy="806450"/>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7" name="Freeform 9"/>
              <p:cNvSpPr/>
              <p:nvPr/>
            </p:nvSpPr>
            <p:spPr bwMode="gray">
              <a:xfrm rot="7200000">
                <a:off x="5768112" y="1208929"/>
                <a:ext cx="622300" cy="1139825"/>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0" name="AutoShape 12"/>
              <p:cNvSpPr>
                <a:spLocks noChangeArrowheads="1"/>
              </p:cNvSpPr>
              <p:nvPr/>
            </p:nvSpPr>
            <p:spPr bwMode="gray">
              <a:xfrm rot="19800000">
                <a:off x="6104661" y="2423366"/>
                <a:ext cx="1438275" cy="603250"/>
              </a:xfrm>
              <a:prstGeom prst="triangle">
                <a:avLst>
                  <a:gd name="adj" fmla="val 50000"/>
                </a:avLst>
              </a:prstGeom>
              <a:solidFill>
                <a:srgbClr val="11D1C4"/>
              </a:solidFill>
              <a:ln w="9525" algn="ctr">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1" name="Freeform 13"/>
              <p:cNvSpPr/>
              <p:nvPr/>
            </p:nvSpPr>
            <p:spPr bwMode="gray">
              <a:xfrm rot="14400000">
                <a:off x="6498361" y="3018679"/>
                <a:ext cx="1504950" cy="804863"/>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2" name="Freeform 14"/>
              <p:cNvSpPr/>
              <p:nvPr/>
            </p:nvSpPr>
            <p:spPr bwMode="gray">
              <a:xfrm rot="14400000">
                <a:off x="7317511" y="3771154"/>
                <a:ext cx="549275" cy="1139825"/>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4" name="Freeform 16"/>
              <p:cNvSpPr/>
              <p:nvPr/>
            </p:nvSpPr>
            <p:spPr bwMode="gray">
              <a:xfrm>
                <a:off x="4209186" y="3766391"/>
                <a:ext cx="581025" cy="1098550"/>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5" name="AutoShape 17"/>
              <p:cNvSpPr>
                <a:spLocks noChangeArrowheads="1"/>
              </p:cNvSpPr>
              <p:nvPr/>
            </p:nvSpPr>
            <p:spPr bwMode="gray">
              <a:xfrm rot="5400000">
                <a:off x="5691911" y="4148979"/>
                <a:ext cx="1384300" cy="639763"/>
              </a:xfrm>
              <a:prstGeom prst="triangle">
                <a:avLst>
                  <a:gd name="adj" fmla="val 50000"/>
                </a:avLst>
              </a:prstGeom>
              <a:solidFill>
                <a:srgbClr val="11D1C4"/>
              </a:solidFill>
              <a:ln w="9525" algn="ctr">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6" name="Freeform 18"/>
              <p:cNvSpPr/>
              <p:nvPr/>
            </p:nvSpPr>
            <p:spPr bwMode="gray">
              <a:xfrm>
                <a:off x="4733061" y="4088654"/>
                <a:ext cx="1595438" cy="776288"/>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rgbClr val="11D1C4"/>
              </a:solidFill>
              <a:ln w="0">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9" name="文本框 18"/>
              <p:cNvSpPr txBox="1"/>
              <p:nvPr/>
            </p:nvSpPr>
            <p:spPr>
              <a:xfrm>
                <a:off x="1506838" y="3992610"/>
                <a:ext cx="2556865" cy="594851"/>
              </a:xfrm>
              <a:prstGeom prst="rect">
                <a:avLst/>
              </a:prstGeom>
              <a:noFill/>
            </p:spPr>
            <p:txBody>
              <a:bodyPr wrap="square" rtlCol="0">
                <a:spAutoFit/>
              </a:bodyPr>
              <a:lstStyle/>
              <a:p>
                <a:pPr lvl="0" algn="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私有链</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7937994" y="3951145"/>
                <a:ext cx="3857459" cy="594851"/>
              </a:xfrm>
              <a:prstGeom prst="rect">
                <a:avLst/>
              </a:prstGeom>
              <a:noFill/>
            </p:spPr>
            <p:txBody>
              <a:bodyPr wrap="square" rtlCol="0">
                <a:spAutoFit/>
              </a:bodyPr>
              <a:lstStyle/>
              <a:p>
                <a:pPr lvl="0">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联盟链</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721996" y="595763"/>
                <a:ext cx="2556865" cy="594851"/>
              </a:xfrm>
              <a:prstGeom prst="rect">
                <a:avLst/>
              </a:prstGeom>
              <a:noFill/>
            </p:spPr>
            <p:txBody>
              <a:bodyPr wrap="square" rtlCol="0">
                <a:spAutoFit/>
              </a:bodyPr>
              <a:lstStyle/>
              <a:p>
                <a:pPr lvl="0" algn="ctr">
                  <a:defRPr/>
                </a:pPr>
                <a:r>
                  <a:rPr lang="zh-CN" altLang="en-US" sz="2400" b="1" smtClean="0">
                    <a:solidFill>
                      <a:schemeClr val="bg1"/>
                    </a:solidFill>
                    <a:latin typeface="微软雅黑" panose="020B0503020204020204" pitchFamily="34" charset="-122"/>
                    <a:ea typeface="微软雅黑" panose="020B0503020204020204" pitchFamily="34" charset="-122"/>
                    <a:cs typeface="+mn-ea"/>
                    <a:sym typeface="+mn-lt"/>
                  </a:rPr>
                  <a:t>公有链</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7" name="Freeform 5_19"/>
          <p:cNvSpPr>
            <a:spLocks noEditPoints="1"/>
          </p:cNvSpPr>
          <p:nvPr/>
        </p:nvSpPr>
        <p:spPr bwMode="auto">
          <a:xfrm>
            <a:off x="1209675" y="516538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5" name="TextBox 15"/>
          <p:cNvSpPr txBox="1"/>
          <p:nvPr/>
        </p:nvSpPr>
        <p:spPr>
          <a:xfrm>
            <a:off x="2386202" y="5008889"/>
            <a:ext cx="8502377" cy="1061829"/>
          </a:xfrm>
          <a:prstGeom prst="rect">
            <a:avLst/>
          </a:prstGeom>
          <a:noFill/>
        </p:spPr>
        <p:txBody>
          <a:bodyPr wrap="square" rtlCol="0">
            <a:spAutoFit/>
          </a:bodyPr>
          <a:lstStyle/>
          <a:p>
            <a:pPr marL="285750" lvl="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公有链：人人参与，公开度</a:t>
            </a:r>
            <a:r>
              <a:rPr lang="zh-CN" altLang="en-US" sz="1400" dirty="0" smtClean="0">
                <a:solidFill>
                  <a:schemeClr val="bg1"/>
                </a:solidFill>
                <a:latin typeface="微软雅黑" panose="020B0503020204020204" pitchFamily="34" charset="-122"/>
                <a:ea typeface="微软雅黑" panose="020B0503020204020204" pitchFamily="34" charset="-122"/>
              </a:rPr>
              <a:t>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联盟链：限定成员</a:t>
            </a:r>
            <a:r>
              <a:rPr lang="zh-CN" altLang="en-US" sz="1400" dirty="0" smtClean="0">
                <a:solidFill>
                  <a:schemeClr val="bg1"/>
                </a:solidFill>
                <a:latin typeface="微软雅黑" panose="020B0503020204020204" pitchFamily="34" charset="-122"/>
                <a:ea typeface="微软雅黑" panose="020B0503020204020204" pitchFamily="34" charset="-122"/>
              </a:rPr>
              <a:t>参与，公开</a:t>
            </a:r>
            <a:r>
              <a:rPr lang="zh-CN" altLang="en-US" sz="1400" dirty="0">
                <a:solidFill>
                  <a:schemeClr val="bg1"/>
                </a:solidFill>
                <a:latin typeface="微软雅黑" panose="020B0503020204020204" pitchFamily="34" charset="-122"/>
                <a:ea typeface="微软雅黑" panose="020B0503020204020204" pitchFamily="34" charset="-122"/>
              </a:rPr>
              <a:t>度</a:t>
            </a:r>
            <a:r>
              <a:rPr lang="zh-CN" altLang="en-US" sz="1400" dirty="0" smtClean="0">
                <a:solidFill>
                  <a:schemeClr val="bg1"/>
                </a:solidFill>
                <a:latin typeface="微软雅黑" panose="020B0503020204020204" pitchFamily="34" charset="-122"/>
                <a:ea typeface="微软雅黑" panose="020B0503020204020204" pitchFamily="34" charset="-122"/>
              </a:rPr>
              <a:t>一般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1400" dirty="0" smtClean="0">
                <a:solidFill>
                  <a:schemeClr val="bg1"/>
                </a:solidFill>
                <a:latin typeface="微软雅黑" panose="020B0503020204020204" pitchFamily="34" charset="-122"/>
                <a:ea typeface="微软雅黑" panose="020B0503020204020204" pitchFamily="34" charset="-122"/>
              </a:rPr>
              <a:t>私有</a:t>
            </a:r>
            <a:r>
              <a:rPr lang="zh-CN" altLang="en-US" sz="1400" dirty="0">
                <a:solidFill>
                  <a:schemeClr val="bg1"/>
                </a:solidFill>
                <a:latin typeface="微软雅黑" panose="020B0503020204020204" pitchFamily="34" charset="-122"/>
                <a:ea typeface="微软雅黑" panose="020B0503020204020204" pitchFamily="34" charset="-122"/>
              </a:rPr>
              <a:t>链：个人或团体内部参与，公开度低</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a:t>
              </a:r>
              <a:r>
                <a:rPr lang="zh-CN" altLang="en-US" sz="4000" b="1" dirty="0" smtClean="0">
                  <a:solidFill>
                    <a:schemeClr val="bg1"/>
                  </a:solidFill>
                  <a:latin typeface="+mj-ea"/>
                </a:rPr>
                <a:t>的分类</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516235"/>
            <a:ext cx="5603132" cy="923330"/>
          </a:xfrm>
          <a:prstGeom prst="rect">
            <a:avLst/>
          </a:prstGeom>
          <a:noFill/>
        </p:spPr>
        <p:txBody>
          <a:bodyPr wrap="square" lIns="0" tIns="45720" rIns="91440" bIns="45720" rtlCol="0">
            <a:spAutoFit/>
          </a:bodyPr>
          <a:lstStyle/>
          <a:p>
            <a:r>
              <a:rPr lang="en-US" altLang="zh-CN" sz="5400" b="1" dirty="0">
                <a:solidFill>
                  <a:schemeClr val="bg1"/>
                </a:solidFill>
                <a:latin typeface="+mj-lt"/>
                <a:ea typeface="+mj-ea"/>
              </a:rPr>
              <a:t>content</a:t>
            </a:r>
            <a:endParaRPr lang="zh-CN" altLang="en-US" sz="5400" b="1" dirty="0">
              <a:solidFill>
                <a:schemeClr val="bg1"/>
              </a:solidFill>
              <a:latin typeface="+mj-lt"/>
              <a:ea typeface="+mj-ea"/>
            </a:endParaRPr>
          </a:p>
        </p:txBody>
      </p:sp>
      <p:grpSp>
        <p:nvGrpSpPr>
          <p:cNvPr id="9" name="组合 8"/>
          <p:cNvGrpSpPr/>
          <p:nvPr/>
        </p:nvGrpSpPr>
        <p:grpSpPr>
          <a:xfrm>
            <a:off x="6018179" y="1841938"/>
            <a:ext cx="3635253" cy="707886"/>
            <a:chOff x="1442909" y="2645888"/>
            <a:chExt cx="3635253" cy="707886"/>
          </a:xfrm>
        </p:grpSpPr>
        <p:sp>
          <p:nvSpPr>
            <p:cNvPr id="6" name="文本框 5"/>
            <p:cNvSpPr txBox="1"/>
            <p:nvPr/>
          </p:nvSpPr>
          <p:spPr>
            <a:xfrm>
              <a:off x="2242631" y="2787351"/>
              <a:ext cx="2835531"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了解区块链</a:t>
              </a:r>
              <a:endParaRPr lang="zh-CN" altLang="en-US" sz="2400" b="1" dirty="0">
                <a:solidFill>
                  <a:schemeClr val="bg1"/>
                </a:solidFill>
                <a:latin typeface="+mj-ea"/>
                <a:ea typeface="+mj-ea"/>
              </a:endParaRPr>
            </a:p>
          </p:txBody>
        </p:sp>
        <p:sp>
          <p:nvSpPr>
            <p:cNvPr id="8" name="文本框 7"/>
            <p:cNvSpPr txBox="1"/>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01</a:t>
              </a:r>
            </a:p>
          </p:txBody>
        </p:sp>
      </p:grpSp>
      <p:grpSp>
        <p:nvGrpSpPr>
          <p:cNvPr id="10" name="组合 9"/>
          <p:cNvGrpSpPr/>
          <p:nvPr/>
        </p:nvGrpSpPr>
        <p:grpSpPr>
          <a:xfrm>
            <a:off x="6018179" y="2801972"/>
            <a:ext cx="5226994" cy="707886"/>
            <a:chOff x="1442909" y="2645888"/>
            <a:chExt cx="5226994" cy="707886"/>
          </a:xfrm>
        </p:grpSpPr>
        <p:sp>
          <p:nvSpPr>
            <p:cNvPr id="13" name="文本框 12"/>
            <p:cNvSpPr txBox="1"/>
            <p:nvPr/>
          </p:nvSpPr>
          <p:spPr>
            <a:xfrm>
              <a:off x="2242631" y="2786674"/>
              <a:ext cx="4427272" cy="461665"/>
            </a:xfrm>
            <a:prstGeom prst="rect">
              <a:avLst/>
            </a:prstGeom>
            <a:noFill/>
          </p:spPr>
          <p:txBody>
            <a:bodyPr wrap="square" rtlCol="0">
              <a:spAutoFit/>
              <a:scene3d>
                <a:camera prst="orthographicFront"/>
                <a:lightRig rig="threePt" dir="t"/>
              </a:scene3d>
              <a:sp3d contourW="12700"/>
            </a:bodyPr>
            <a:lstStyle/>
            <a:p>
              <a:pPr>
                <a:defRPr/>
              </a:pPr>
              <a:r>
                <a:rPr lang="zh-CN" altLang="en-US" sz="2400" b="1" dirty="0">
                  <a:solidFill>
                    <a:schemeClr val="bg1"/>
                  </a:solidFill>
                  <a:latin typeface="+mj-ea"/>
                </a:rPr>
                <a:t>区块链技术原理</a:t>
              </a:r>
              <a:endParaRPr lang="zh-CN" altLang="en-US" sz="2400" b="1" dirty="0">
                <a:solidFill>
                  <a:schemeClr val="bg1"/>
                </a:solidFill>
                <a:latin typeface="+mj-ea"/>
                <a:ea typeface="+mj-ea"/>
              </a:endParaRPr>
            </a:p>
          </p:txBody>
        </p:sp>
        <p:sp>
          <p:nvSpPr>
            <p:cNvPr id="12" name="文本框 11"/>
            <p:cNvSpPr txBox="1"/>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02</a:t>
              </a:r>
            </a:p>
          </p:txBody>
        </p:sp>
      </p:grpSp>
      <p:grpSp>
        <p:nvGrpSpPr>
          <p:cNvPr id="15" name="组合 14"/>
          <p:cNvGrpSpPr/>
          <p:nvPr/>
        </p:nvGrpSpPr>
        <p:grpSpPr>
          <a:xfrm>
            <a:off x="6018180" y="3773755"/>
            <a:ext cx="4079130" cy="707886"/>
            <a:chOff x="1442910" y="2645888"/>
            <a:chExt cx="4079130" cy="707886"/>
          </a:xfrm>
        </p:grpSpPr>
        <p:sp>
          <p:nvSpPr>
            <p:cNvPr id="18" name="文本框 17"/>
            <p:cNvSpPr txBox="1"/>
            <p:nvPr/>
          </p:nvSpPr>
          <p:spPr>
            <a:xfrm>
              <a:off x="2242631" y="2768998"/>
              <a:ext cx="3279409"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区块链的应用</a:t>
              </a:r>
              <a:endParaRPr lang="zh-CN" altLang="en-US" sz="2400" b="1" dirty="0">
                <a:solidFill>
                  <a:schemeClr val="bg1"/>
                </a:solidFill>
                <a:latin typeface="+mj-ea"/>
                <a:ea typeface="+mj-ea"/>
              </a:endParaRPr>
            </a:p>
          </p:txBody>
        </p:sp>
        <p:sp>
          <p:nvSpPr>
            <p:cNvPr id="17" name="文本框 16"/>
            <p:cNvSpPr txBox="1"/>
            <p:nvPr/>
          </p:nvSpPr>
          <p:spPr>
            <a:xfrm>
              <a:off x="1442910"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03</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19609" y="1941017"/>
            <a:ext cx="3491475" cy="3322592"/>
            <a:chOff x="4339558" y="2304922"/>
            <a:chExt cx="2628318" cy="2501187"/>
          </a:xfrm>
        </p:grpSpPr>
        <p:sp>
          <p:nvSpPr>
            <p:cNvPr id="7" name="MH_Other_1"/>
            <p:cNvSpPr/>
            <p:nvPr/>
          </p:nvSpPr>
          <p:spPr>
            <a:xfrm rot="12262473">
              <a:off x="4603569" y="2837609"/>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solidFill>
              <a:schemeClr val="accent6"/>
            </a:solidFill>
            <a:ln w="38100" cap="flat" cmpd="sng" algn="ctr">
              <a:solidFill>
                <a:srgbClr val="FFFFFF"/>
              </a:solidFill>
              <a:prstDash val="solid"/>
            </a:ln>
            <a:effectLst/>
          </p:spPr>
          <p:txBody>
            <a:bodyPr tIns="0" bIns="6840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Stencil Std" pitchFamily="82" charset="0"/>
                <a:ea typeface="微软雅黑" panose="020B0503020204020204" pitchFamily="34" charset="-122"/>
                <a:cs typeface="微软雅黑" panose="020B0503020204020204" pitchFamily="34" charset="-122"/>
              </a:endParaRPr>
            </a:p>
          </p:txBody>
        </p:sp>
        <p:sp>
          <p:nvSpPr>
            <p:cNvPr id="8" name="MH_Other_2"/>
            <p:cNvSpPr/>
            <p:nvPr/>
          </p:nvSpPr>
          <p:spPr>
            <a:xfrm rot="5641696">
              <a:off x="5335132" y="3023554"/>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solidFill>
              <a:schemeClr val="accent5"/>
            </a:solidFill>
            <a:ln w="38100" cap="flat" cmpd="sng" algn="ctr">
              <a:solidFill>
                <a:srgbClr val="FFFFFF"/>
              </a:solidFill>
              <a:prstDash val="solid"/>
            </a:ln>
            <a:effectLst/>
          </p:spPr>
          <p:txBody>
            <a:bodyPr tIns="0" bIns="6840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Stencil Std" pitchFamily="82" charset="0"/>
                <a:ea typeface="微软雅黑" panose="020B0503020204020204" pitchFamily="34" charset="-122"/>
                <a:cs typeface="微软雅黑" panose="020B0503020204020204" pitchFamily="34" charset="-122"/>
              </a:endParaRPr>
            </a:p>
          </p:txBody>
        </p:sp>
        <p:sp>
          <p:nvSpPr>
            <p:cNvPr id="10" name="MH_Other_4"/>
            <p:cNvSpPr/>
            <p:nvPr/>
          </p:nvSpPr>
          <p:spPr>
            <a:xfrm rot="482240">
              <a:off x="5584455" y="2304922"/>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solidFill>
              <a:schemeClr val="accent3"/>
            </a:solidFill>
            <a:ln w="38100" cap="flat" cmpd="sng" algn="ctr">
              <a:solidFill>
                <a:srgbClr val="FFFFFF"/>
              </a:solidFill>
              <a:prstDash val="solid"/>
            </a:ln>
            <a:effectLst/>
          </p:spPr>
          <p:txBody>
            <a:bodyPr tIns="0" bIns="2520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Stencil Std" pitchFamily="82" charset="0"/>
                <a:ea typeface="微软雅黑" panose="020B0503020204020204" pitchFamily="34" charset="-122"/>
                <a:cs typeface="微软雅黑" panose="020B0503020204020204" pitchFamily="34" charset="-122"/>
              </a:endParaRPr>
            </a:p>
          </p:txBody>
        </p:sp>
        <p:sp>
          <p:nvSpPr>
            <p:cNvPr id="11" name="MH_Other_5"/>
            <p:cNvSpPr/>
            <p:nvPr/>
          </p:nvSpPr>
          <p:spPr>
            <a:xfrm rot="16772609">
              <a:off x="4487196" y="236868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solidFill>
              <a:schemeClr val="accent2"/>
            </a:solidFill>
            <a:ln w="38100" cap="flat" cmpd="sng" algn="ctr">
              <a:solidFill>
                <a:srgbClr val="FFFFFF"/>
              </a:solidFill>
              <a:prstDash val="solid"/>
            </a:ln>
            <a:effectLst/>
          </p:spPr>
          <p:txBody>
            <a:bodyPr tIns="0" bIns="2520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Stencil Std" pitchFamily="82" charset="0"/>
                <a:ea typeface="微软雅黑" panose="020B0503020204020204" pitchFamily="34" charset="-122"/>
                <a:cs typeface="微软雅黑" panose="020B0503020204020204" pitchFamily="34" charset="-122"/>
              </a:endParaRPr>
            </a:p>
          </p:txBody>
        </p:sp>
      </p:grpSp>
      <p:sp>
        <p:nvSpPr>
          <p:cNvPr id="13" name="文本框 12"/>
          <p:cNvSpPr txBox="1"/>
          <p:nvPr/>
        </p:nvSpPr>
        <p:spPr>
          <a:xfrm flipH="1">
            <a:off x="1175436" y="1790319"/>
            <a:ext cx="3271675" cy="1184940"/>
          </a:xfrm>
          <a:prstGeom prst="rect">
            <a:avLst/>
          </a:prstGeom>
          <a:noFill/>
        </p:spPr>
        <p:txBody>
          <a:bodyPr wrap="square" rtlCol="0">
            <a:spAutoFit/>
          </a:bodyPr>
          <a:lstStyle/>
          <a:p>
            <a:pPr lvl="0" algn="r">
              <a:spcBef>
                <a:spcPts val="600"/>
              </a:spcBef>
              <a:defRPr/>
            </a:pPr>
            <a: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数字</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货币</a:t>
            </a:r>
            <a:endParaRPr lang="en-US" altLang="zh-CN"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lvl="0" algn="r">
              <a:spcBef>
                <a:spcPts val="600"/>
              </a:spcBef>
              <a:defRPr/>
            </a:pPr>
            <a:r>
              <a:rPr lang="zh-CN" altLang="en-US" sz="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区块链技术在数字货币领域的应用是一种革命性的创新，它彻底改变了传统金融体系的运作方式，为数字货币的发行、交易和管理提供了全新的解决方案。</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5170689" y="2500162"/>
            <a:ext cx="526106"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bg1"/>
                </a:solidFill>
                <a:effectLst/>
                <a:uLnTx/>
                <a:uFillTx/>
                <a:latin typeface="+mj-lt"/>
                <a:ea typeface="微软雅黑" panose="020B0503020204020204" pitchFamily="34" charset="-122"/>
                <a:cs typeface="微软雅黑" panose="020B0503020204020204" pitchFamily="34" charset="-122"/>
              </a:rPr>
              <a:t>1</a:t>
            </a:r>
          </a:p>
        </p:txBody>
      </p:sp>
      <p:sp>
        <p:nvSpPr>
          <p:cNvPr id="16" name="矩形 15"/>
          <p:cNvSpPr/>
          <p:nvPr/>
        </p:nvSpPr>
        <p:spPr>
          <a:xfrm>
            <a:off x="5241727" y="4030105"/>
            <a:ext cx="526106"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smtClean="0">
                <a:ln>
                  <a:noFill/>
                </a:ln>
                <a:solidFill>
                  <a:schemeClr val="bg1"/>
                </a:solidFill>
                <a:effectLst/>
                <a:uLnTx/>
                <a:uFillTx/>
                <a:ea typeface="微软雅黑" panose="020B0503020204020204" pitchFamily="34" charset="-122"/>
                <a:cs typeface="微软雅黑" panose="020B0503020204020204" pitchFamily="34" charset="-122"/>
              </a:rPr>
              <a:t>3</a:t>
            </a:r>
            <a:endParaRPr kumimoji="0" lang="en-US" altLang="zh-CN" sz="4800" b="0" i="0" u="none" strike="noStrike" kern="1200" cap="none" spc="0" normalizeH="0" baseline="0" noProof="0" dirty="0">
              <a:ln>
                <a:noFill/>
              </a:ln>
              <a:solidFill>
                <a:schemeClr val="bg1"/>
              </a:solidFill>
              <a:effectLst/>
              <a:uLnTx/>
              <a:uFillTx/>
              <a:ea typeface="微软雅黑" panose="020B0503020204020204" pitchFamily="34" charset="-122"/>
              <a:cs typeface="微软雅黑" panose="020B0503020204020204" pitchFamily="34" charset="-122"/>
            </a:endParaRPr>
          </a:p>
        </p:txBody>
      </p:sp>
      <p:sp>
        <p:nvSpPr>
          <p:cNvPr id="17" name="矩形 16"/>
          <p:cNvSpPr/>
          <p:nvPr/>
        </p:nvSpPr>
        <p:spPr>
          <a:xfrm>
            <a:off x="7109833" y="3916817"/>
            <a:ext cx="526106" cy="830997"/>
          </a:xfrm>
          <a:prstGeom prst="rect">
            <a:avLst/>
          </a:prstGeom>
        </p:spPr>
        <p:txBody>
          <a:bodyPr wrap="none">
            <a:spAutoFit/>
          </a:bodyPr>
          <a:lstStyle/>
          <a:p>
            <a:pPr algn="ctr">
              <a:defRPr/>
            </a:pPr>
            <a:r>
              <a:rPr lang="en-US" altLang="zh-CN" sz="4800" dirty="0">
                <a:solidFill>
                  <a:schemeClr val="bg1"/>
                </a:solidFill>
                <a:latin typeface="+mj-lt"/>
                <a:ea typeface="微软雅黑" panose="020B0503020204020204" pitchFamily="34" charset="-122"/>
              </a:rPr>
              <a:t>4</a:t>
            </a:r>
          </a:p>
        </p:txBody>
      </p:sp>
      <p:sp>
        <p:nvSpPr>
          <p:cNvPr id="19" name="矩形 18"/>
          <p:cNvSpPr/>
          <p:nvPr/>
        </p:nvSpPr>
        <p:spPr>
          <a:xfrm>
            <a:off x="6631972" y="2432108"/>
            <a:ext cx="526106" cy="830997"/>
          </a:xfrm>
          <a:prstGeom prst="rect">
            <a:avLst/>
          </a:prstGeom>
        </p:spPr>
        <p:txBody>
          <a:bodyPr wrap="none">
            <a:spAutoFit/>
          </a:bodyPr>
          <a:lstStyle/>
          <a:p>
            <a:pPr algn="ctr">
              <a:defRPr/>
            </a:pPr>
            <a:r>
              <a:rPr lang="en-US" altLang="zh-CN" sz="4800" dirty="0">
                <a:solidFill>
                  <a:schemeClr val="bg1"/>
                </a:solidFill>
                <a:latin typeface="+mj-lt"/>
                <a:ea typeface="微软雅黑" panose="020B0503020204020204" pitchFamily="34" charset="-122"/>
              </a:rPr>
              <a:t>2</a:t>
            </a:r>
          </a:p>
        </p:txBody>
      </p:sp>
      <p:sp>
        <p:nvSpPr>
          <p:cNvPr id="20" name="文本框 19"/>
          <p:cNvSpPr txBox="1"/>
          <p:nvPr/>
        </p:nvSpPr>
        <p:spPr>
          <a:xfrm flipH="1">
            <a:off x="680136" y="4418835"/>
            <a:ext cx="3562608" cy="1000274"/>
          </a:xfrm>
          <a:prstGeom prst="rect">
            <a:avLst/>
          </a:prstGeom>
          <a:noFill/>
        </p:spPr>
        <p:txBody>
          <a:bodyPr wrap="square" rtlCol="0">
            <a:spAutoFit/>
          </a:bodyPr>
          <a:lstStyle/>
          <a:p>
            <a:pPr lvl="0" algn="r">
              <a:spcBef>
                <a:spcPts val="600"/>
              </a:spcBef>
              <a:defRPr/>
            </a:pPr>
            <a: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金融</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科技</a:t>
            </a:r>
            <a:endParaRPr lang="en-US" altLang="zh-CN"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lvl="0" algn="r">
              <a:spcBef>
                <a:spcPts val="600"/>
              </a:spcBef>
              <a:defRPr/>
            </a:pPr>
            <a:r>
              <a:rPr lang="zh-CN" altLang="en-US" sz="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基于区块链去中心化、不可篡改等技术原理特性，区块链在金融领域可以发挥巨大的价值，为金融行业提供更安全、高效、透明的解决方案。</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flipH="1">
            <a:off x="7908835" y="1801612"/>
            <a:ext cx="3221608" cy="815608"/>
          </a:xfrm>
          <a:prstGeom prst="rect">
            <a:avLst/>
          </a:prstGeom>
          <a:noFill/>
        </p:spPr>
        <p:txBody>
          <a:bodyPr wrap="square" rtlCol="0">
            <a:spAutoFit/>
          </a:bodyPr>
          <a:lstStyle/>
          <a:p>
            <a:pPr lvl="0">
              <a:spcBef>
                <a:spcPts val="600"/>
              </a:spcBef>
              <a:defRPr/>
            </a:pPr>
            <a: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供应链</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管理</a:t>
            </a:r>
            <a:endParaRPr lang="en-US" altLang="zh-CN"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lvl="0">
              <a:spcBef>
                <a:spcPts val="600"/>
              </a:spcBef>
              <a:defRPr/>
            </a:pPr>
            <a:r>
              <a:rPr lang="zh-CN" altLang="en-US" sz="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区块链技术在供应链管理方面的应用具有巨大的潜力和价值。</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flipH="1">
            <a:off x="8299441" y="4453298"/>
            <a:ext cx="3221608" cy="815608"/>
          </a:xfrm>
          <a:prstGeom prst="rect">
            <a:avLst/>
          </a:prstGeom>
          <a:noFill/>
        </p:spPr>
        <p:txBody>
          <a:bodyPr wrap="square" rtlCol="0">
            <a:spAutoFit/>
          </a:bodyPr>
          <a:lstStyle/>
          <a:p>
            <a:pPr lvl="0">
              <a:spcBef>
                <a:spcPts val="600"/>
              </a:spcBef>
              <a:defRPr/>
            </a:pPr>
            <a:r>
              <a:rPr lang="zh-CN" altLang="en-US"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区块链在航运中的</a:t>
            </a:r>
            <a:r>
              <a:rPr lang="zh-CN" altLang="en-US"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应用</a:t>
            </a:r>
            <a:endParaRPr lang="en-US" altLang="zh-CN"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lvl="0">
              <a:spcBef>
                <a:spcPts val="600"/>
              </a:spcBef>
              <a:defRPr/>
            </a:pPr>
            <a:r>
              <a:rPr lang="zh-CN" altLang="en-US" sz="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区块链利用自己的特性，能够完好地在物联网和物流领域发挥其作用。</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区块链应用领域</a:t>
              </a: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区块链在航运中的应用</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E0258548-25D0-62CA-690F-F90FF4BAA3EB}"/>
              </a:ext>
            </a:extLst>
          </p:cNvPr>
          <p:cNvSpPr txBox="1"/>
          <p:nvPr/>
        </p:nvSpPr>
        <p:spPr>
          <a:xfrm>
            <a:off x="1014438" y="1509304"/>
            <a:ext cx="9705924" cy="3693319"/>
          </a:xfrm>
          <a:prstGeom prst="rect">
            <a:avLst/>
          </a:prstGeom>
          <a:noFill/>
        </p:spPr>
        <p:txBody>
          <a:bodyPr wrap="square" rtlCol="0">
            <a:spAutoFit/>
          </a:bodyPr>
          <a:lstStyle/>
          <a:p>
            <a:pPr lvl="0">
              <a:lnSpc>
                <a:spcPct val="150000"/>
              </a:lnSpc>
              <a:defRPr/>
            </a:pPr>
            <a:r>
              <a:rPr lang="zh-CN" altLang="en-US" b="1" dirty="0">
                <a:solidFill>
                  <a:schemeClr val="bg1"/>
                </a:solidFill>
                <a:latin typeface="Arial" panose="020B0604020202020204"/>
                <a:ea typeface="微软雅黑" panose="020B0503020204020204" charset="-122"/>
              </a:rPr>
              <a:t>一、区块链</a:t>
            </a:r>
            <a:r>
              <a:rPr lang="zh-CN" altLang="en-US" b="1" dirty="0" smtClean="0">
                <a:solidFill>
                  <a:schemeClr val="bg1"/>
                </a:solidFill>
                <a:latin typeface="Arial" panose="020B0604020202020204"/>
                <a:ea typeface="微软雅黑" panose="020B0503020204020204" charset="-122"/>
              </a:rPr>
              <a:t>提单</a:t>
            </a:r>
            <a:endParaRPr kumimoji="0" lang="en-US" altLang="zh-CN" sz="1800" b="1"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endParaRPr>
          </a:p>
          <a:p>
            <a:pPr lvl="0">
              <a:lnSpc>
                <a:spcPct val="150000"/>
              </a:lnSpc>
              <a:defRPr/>
            </a:pPr>
            <a:r>
              <a:rPr lang="zh-CN" altLang="zh-CN" dirty="0">
                <a:solidFill>
                  <a:schemeClr val="bg1"/>
                </a:solidFill>
              </a:rPr>
              <a:t>区块链提单本质上是数据电文，是运用区块链技术传递海上货物运输合同数据的一种电子运输记录。从技术角度来看，区块链是一种按照时间顺序将数据区块以顺序相连的方式组合而成的一种链式数据结构，并以密码学方式保证的不可篡改和不可伪造的去中心化分布式账本</a:t>
            </a:r>
            <a:r>
              <a:rPr lang="zh-CN" altLang="zh-CN" dirty="0" smtClean="0">
                <a:solidFill>
                  <a:schemeClr val="bg1"/>
                </a:solidFill>
              </a:rPr>
              <a:t>。</a:t>
            </a:r>
            <a:endParaRPr lang="en-US" altLang="zh-CN" dirty="0" smtClean="0">
              <a:solidFill>
                <a:schemeClr val="bg1"/>
              </a:solidFill>
            </a:endParaRPr>
          </a:p>
          <a:p>
            <a:pPr lvl="0">
              <a:lnSpc>
                <a:spcPct val="150000"/>
              </a:lnSpc>
              <a:defRPr/>
            </a:pPr>
            <a:endParaRPr lang="en-US" altLang="zh-CN" dirty="0" smtClean="0">
              <a:solidFill>
                <a:schemeClr val="bg1"/>
              </a:solidFill>
              <a:latin typeface="Arial" panose="020B0604020202020204"/>
              <a:ea typeface="微软雅黑" panose="020B0503020204020204" charset="-122"/>
            </a:endParaRPr>
          </a:p>
          <a:p>
            <a:r>
              <a:rPr lang="zh-CN" altLang="zh-CN" b="1" dirty="0">
                <a:solidFill>
                  <a:schemeClr val="bg1"/>
                </a:solidFill>
              </a:rPr>
              <a:t>二、港口转型</a:t>
            </a:r>
          </a:p>
          <a:p>
            <a:r>
              <a:rPr lang="en-US" altLang="zh-CN" dirty="0">
                <a:solidFill>
                  <a:schemeClr val="bg1"/>
                </a:solidFill>
              </a:rPr>
              <a:t>2022</a:t>
            </a:r>
            <a:r>
              <a:rPr lang="zh-CN" altLang="zh-CN" dirty="0">
                <a:solidFill>
                  <a:schemeClr val="bg1"/>
                </a:solidFill>
              </a:rPr>
              <a:t>年</a:t>
            </a:r>
            <a:r>
              <a:rPr lang="en-US" altLang="zh-CN" dirty="0">
                <a:solidFill>
                  <a:schemeClr val="bg1"/>
                </a:solidFill>
              </a:rPr>
              <a:t>9</a:t>
            </a:r>
            <a:r>
              <a:rPr lang="zh-CN" altLang="zh-CN" dirty="0">
                <a:solidFill>
                  <a:schemeClr val="bg1"/>
                </a:solidFill>
              </a:rPr>
              <a:t>月</a:t>
            </a:r>
            <a:r>
              <a:rPr lang="en-US" altLang="zh-CN" dirty="0">
                <a:solidFill>
                  <a:schemeClr val="bg1"/>
                </a:solidFill>
              </a:rPr>
              <a:t>28</a:t>
            </a:r>
            <a:r>
              <a:rPr lang="zh-CN" altLang="zh-CN" dirty="0">
                <a:solidFill>
                  <a:schemeClr val="bg1"/>
                </a:solidFill>
              </a:rPr>
              <a:t>日，上港集团在上海举行“长江港航区块链综合服务平台”发布会，并与一众集装箱班轮公司、港航企业共同签署《“长江港航区块链综合服务平台”合作框架协议》。携手各方共同打造基于区块链的港航生态圈，进一步推动数字化智慧港口建设。</a:t>
            </a:r>
          </a:p>
          <a:p>
            <a:pPr lvl="0">
              <a:lnSpc>
                <a:spcPct val="150000"/>
              </a:lnSpc>
              <a:defRPr/>
            </a:pP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charset="-122"/>
            </a:endParaRPr>
          </a:p>
        </p:txBody>
      </p:sp>
    </p:spTree>
    <p:extLst>
      <p:ext uri="{BB962C8B-B14F-4D97-AF65-F5344CB8AC3E}">
        <p14:creationId xmlns:p14="http://schemas.microsoft.com/office/powerpoint/2010/main" val="670589229"/>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599358"/>
            <a:ext cx="5603132" cy="92333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感谢您的观看</a:t>
            </a:r>
          </a:p>
        </p:txBody>
      </p:sp>
      <p:sp>
        <p:nvSpPr>
          <p:cNvPr id="7" name="文本框 6"/>
          <p:cNvSpPr txBox="1"/>
          <p:nvPr/>
        </p:nvSpPr>
        <p:spPr>
          <a:xfrm>
            <a:off x="6096000" y="3669403"/>
            <a:ext cx="4740613" cy="400110"/>
          </a:xfrm>
          <a:prstGeom prst="rect">
            <a:avLst/>
          </a:prstGeom>
          <a:noFill/>
        </p:spPr>
        <p:txBody>
          <a:bodyPr wrap="square" lIns="0" tIns="45720" rIns="91440" bIns="45720" rtlCol="0">
            <a:spAutoFit/>
          </a:bodyPr>
          <a:lstStyle/>
          <a:p>
            <a:r>
              <a:rPr lang="en-US" altLang="zh-CN" sz="2000" dirty="0">
                <a:solidFill>
                  <a:schemeClr val="bg1"/>
                </a:solidFill>
              </a:rPr>
              <a:t>Thank you for watching</a:t>
            </a:r>
            <a:endParaRPr lang="zh-CN" altLang="en-US" sz="20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3464234" cy="1220104"/>
            <a:chOff x="2242632" y="2041909"/>
            <a:chExt cx="3464234" cy="1220104"/>
          </a:xfrm>
        </p:grpSpPr>
        <p:sp>
          <p:nvSpPr>
            <p:cNvPr id="6" name="文本框 5"/>
            <p:cNvSpPr txBox="1"/>
            <p:nvPr/>
          </p:nvSpPr>
          <p:spPr>
            <a:xfrm>
              <a:off x="2242632" y="2677238"/>
              <a:ext cx="3464234" cy="58477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了解区块链</a:t>
              </a:r>
              <a:endParaRPr lang="zh-CN" altLang="en-US" sz="3200" b="1" dirty="0">
                <a:solidFill>
                  <a:schemeClr val="bg1"/>
                </a:solidFill>
                <a:latin typeface="+mj-ea"/>
                <a:ea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01</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950327" y="4070706"/>
            <a:ext cx="3448050" cy="1895519"/>
          </a:xfrm>
          <a:prstGeom prst="rect">
            <a:avLst/>
          </a:prstGeom>
        </p:spPr>
        <p:txBody>
          <a:bodyPr>
            <a:spAutoFit/>
          </a:bodyPr>
          <a:lstStyle/>
          <a:p>
            <a:pPr algn="just">
              <a:lnSpc>
                <a:spcPct val="150000"/>
              </a:lnSpc>
              <a:defRPr/>
            </a:pPr>
            <a:r>
              <a:rPr lang="zh-CN" altLang="en-US" sz="1600" dirty="0">
                <a:solidFill>
                  <a:schemeClr val="bg1"/>
                </a:solidFill>
                <a:latin typeface="微软雅黑" panose="020B0503020204020204" pitchFamily="34" charset="-122"/>
                <a:ea typeface="微软雅黑" panose="020B0503020204020204" pitchFamily="34" charset="-122"/>
              </a:rPr>
              <a:t>区块链不仅是一种数字账本技术，更是一个全球性的、去中心化的信任机器。它将现代密码学、网络通信技术和数据存储技术完美结合，实现了一种全新的数据组织和验证方式。</a:t>
            </a:r>
            <a:endParaRPr lang="zh-CN" altLang="zh-CN" sz="1600" b="1" kern="100" dirty="0">
              <a:solidFill>
                <a:schemeClr val="bg1"/>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1122742" y="2595949"/>
            <a:ext cx="2761406" cy="512763"/>
          </a:xfrm>
          <a:prstGeom prst="rect">
            <a:avLst/>
          </a:prstGeom>
          <a:noFill/>
        </p:spPr>
        <p:txBody>
          <a:bodyPr wrap="square">
            <a:spAutoFit/>
          </a:bodyPr>
          <a:lstStyle/>
          <a:p>
            <a:pPr algn="just">
              <a:lnSpc>
                <a:spcPct val="125000"/>
              </a:lnSpc>
              <a:spcBef>
                <a:spcPts val="1200"/>
              </a:spcBef>
              <a:defRPr/>
            </a:pPr>
            <a:r>
              <a:rPr lang="zh-CN" altLang="en-US" sz="2400" b="1" kern="100" dirty="0">
                <a:solidFill>
                  <a:prstClr val="white"/>
                </a:solidFill>
                <a:latin typeface="微软雅黑" panose="020B0503020204020204" pitchFamily="34" charset="-122"/>
                <a:ea typeface="微软雅黑" panose="020B0503020204020204" pitchFamily="34" charset="-122"/>
              </a:rPr>
              <a:t>什么是区块链技术？</a:t>
            </a:r>
            <a:endParaRPr lang="zh-CN" altLang="zh-CN" sz="2400" b="1" kern="100" dirty="0">
              <a:solidFill>
                <a:prstClr val="white"/>
              </a:solidFill>
              <a:latin typeface="微软雅黑" panose="020B0503020204020204" pitchFamily="34" charset="-122"/>
              <a:ea typeface="微软雅黑" panose="020B0503020204020204" pitchFamily="34" charset="-122"/>
            </a:endParaRPr>
          </a:p>
        </p:txBody>
      </p:sp>
      <p:sp>
        <p:nvSpPr>
          <p:cNvPr id="25614"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sp>
        <p:nvSpPr>
          <p:cNvPr id="25615"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sp>
        <p:nvSpPr>
          <p:cNvPr id="25616"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了解区块链</a:t>
              </a:r>
              <a:endParaRPr lang="zh-CN" altLang="en-US" sz="4000" b="1" dirty="0">
                <a:solidFill>
                  <a:schemeClr val="bg1"/>
                </a:solidFill>
                <a:latin typeface="+mj-ea"/>
                <a:ea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r="3096"/>
          <a:stretch>
            <a:fillRect/>
          </a:stretch>
        </p:blipFill>
        <p:spPr>
          <a:xfrm>
            <a:off x="5435913" y="2292348"/>
            <a:ext cx="5100325" cy="318201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区块链的诞生</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a:extLst>
              <a:ext uri="{FF2B5EF4-FFF2-40B4-BE49-F238E27FC236}">
                <a16:creationId xmlns:a16="http://schemas.microsoft.com/office/drawing/2014/main" xmlns="" id="{CBFEE63F-D122-8EE3-4A65-D97840DF3B53}"/>
              </a:ext>
            </a:extLst>
          </p:cNvPr>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矩形 4">
            <a:extLst>
              <a:ext uri="{FF2B5EF4-FFF2-40B4-BE49-F238E27FC236}">
                <a16:creationId xmlns:a16="http://schemas.microsoft.com/office/drawing/2014/main" xmlns="" id="{736F9757-DAFC-CB88-8FFB-CED9BD2AC33C}"/>
              </a:ext>
            </a:extLst>
          </p:cNvPr>
          <p:cNvSpPr/>
          <p:nvPr/>
        </p:nvSpPr>
        <p:spPr>
          <a:xfrm>
            <a:off x="875662" y="1214763"/>
            <a:ext cx="10486882" cy="4613442"/>
          </a:xfrm>
          <a:prstGeom prst="rect">
            <a:avLst/>
          </a:prstGeom>
        </p:spPr>
        <p:txBody>
          <a:bodyPr wrap="square">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chemeClr val="bg1"/>
                </a:solidFill>
                <a:effectLst/>
                <a:uLnTx/>
                <a:uFillTx/>
                <a:latin typeface="Arial"/>
                <a:ea typeface="微软雅黑"/>
                <a:cs typeface="+mn-cs"/>
              </a:rPr>
              <a:t>2008</a:t>
            </a: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年，中本聪在一篇名为</a:t>
            </a:r>
            <a:r>
              <a:rPr kumimoji="0" lang="en-US" altLang="zh-CN" sz="2000" b="0" i="0" u="none" strike="noStrike" kern="1200" cap="none" spc="0" normalizeH="0" baseline="0" noProof="0" dirty="0">
                <a:ln>
                  <a:noFill/>
                </a:ln>
                <a:solidFill>
                  <a:schemeClr val="bg1"/>
                </a:solidFill>
                <a:effectLst/>
                <a:uLnTx/>
                <a:uFillTx/>
                <a:latin typeface="Arial"/>
                <a:ea typeface="微软雅黑"/>
                <a:cs typeface="+mn-cs"/>
              </a:rPr>
              <a:t>《</a:t>
            </a: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比特币：一种点对点的电子现金系统</a:t>
            </a:r>
            <a:r>
              <a:rPr kumimoji="0" lang="en-US" altLang="zh-CN" sz="2000" b="0" i="0" u="none" strike="noStrike" kern="1200" cap="none" spc="0" normalizeH="0" baseline="0" noProof="0" dirty="0">
                <a:ln>
                  <a:noFill/>
                </a:ln>
                <a:solidFill>
                  <a:schemeClr val="bg1"/>
                </a:solidFill>
                <a:effectLst/>
                <a:uLnTx/>
                <a:uFillTx/>
                <a:latin typeface="Arial"/>
                <a:ea typeface="微软雅黑"/>
                <a:cs typeface="+mn-cs"/>
              </a:rPr>
              <a:t>》</a:t>
            </a: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的论文中首次提出了区块链的概念。</a:t>
            </a:r>
            <a:endParaRPr kumimoji="0" lang="en-US" altLang="zh-CN" sz="2000" b="0" i="0" u="none" strike="noStrike" kern="1200" cap="none" spc="0" normalizeH="0" baseline="0" noProof="0" dirty="0">
              <a:ln>
                <a:noFill/>
              </a:ln>
              <a:solidFill>
                <a:schemeClr val="bg1"/>
              </a:solidFill>
              <a:effectLst/>
              <a:uLnTx/>
              <a:uFillTx/>
              <a:latin typeface="Arial"/>
              <a:ea typeface="微软雅黑"/>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sz="2000" dirty="0">
              <a:solidFill>
                <a:schemeClr val="bg1"/>
              </a:solidFill>
              <a:latin typeface="Arial"/>
              <a:ea typeface="微软雅黑"/>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他提出了一种去中心化的、基于密码学的账本技术，用于支撑比特币的交易和发行。在提出概念后，中本聪开始着手实现这一技术。</a:t>
            </a:r>
            <a:endParaRPr kumimoji="0" lang="en-US" altLang="zh-CN" sz="2000" b="0" i="0" u="none" strike="noStrike" kern="1200" cap="none" spc="0" normalizeH="0" baseline="0" noProof="0" dirty="0">
              <a:ln>
                <a:noFill/>
              </a:ln>
              <a:solidFill>
                <a:schemeClr val="bg1"/>
              </a:solidFill>
              <a:effectLst/>
              <a:uLnTx/>
              <a:uFillTx/>
              <a:latin typeface="Arial"/>
              <a:ea typeface="微软雅黑"/>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sz="2000" dirty="0">
              <a:solidFill>
                <a:schemeClr val="bg1"/>
              </a:solidFill>
              <a:latin typeface="Arial"/>
              <a:ea typeface="微软雅黑"/>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他结合了现代密码学、网络通信技术和数据存储技术，成功开发出了第一个区块链系统</a:t>
            </a:r>
            <a:r>
              <a:rPr kumimoji="0" lang="en-US" altLang="zh-CN" sz="2000" b="0" i="0" u="none" strike="noStrike" kern="1200" cap="none" spc="0" normalizeH="0" baseline="0" noProof="0" dirty="0">
                <a:ln>
                  <a:noFill/>
                </a:ln>
                <a:solidFill>
                  <a:schemeClr val="bg1"/>
                </a:solidFill>
                <a:effectLst/>
                <a:uLnTx/>
                <a:uFillTx/>
                <a:latin typeface="Arial"/>
                <a:ea typeface="微软雅黑"/>
                <a:cs typeface="+mn-cs"/>
              </a:rPr>
              <a:t>——</a:t>
            </a: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比特币区块链。</a:t>
            </a:r>
            <a:endParaRPr kumimoji="0" lang="en-US" altLang="zh-CN" sz="2000" b="0" i="0" u="none" strike="noStrike" kern="1200" cap="none" spc="0" normalizeH="0" baseline="0" noProof="0" dirty="0">
              <a:ln>
                <a:noFill/>
              </a:ln>
              <a:solidFill>
                <a:schemeClr val="bg1"/>
              </a:solidFill>
              <a:effectLst/>
              <a:uLnTx/>
              <a:uFillTx/>
              <a:latin typeface="Arial"/>
              <a:ea typeface="微软雅黑"/>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sz="2000" dirty="0">
              <a:solidFill>
                <a:schemeClr val="bg1"/>
              </a:solidFill>
              <a:latin typeface="Arial"/>
              <a:ea typeface="微软雅黑"/>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schemeClr val="bg1"/>
                </a:solidFill>
                <a:effectLst/>
                <a:uLnTx/>
                <a:uFillTx/>
                <a:latin typeface="Arial"/>
                <a:ea typeface="微软雅黑"/>
                <a:cs typeface="+mn-cs"/>
              </a:rPr>
              <a:t>随着区块链技术的不断发展，其应用领域也在不断拓展。</a:t>
            </a:r>
          </a:p>
        </p:txBody>
      </p:sp>
    </p:spTree>
    <p:extLst>
      <p:ext uri="{BB962C8B-B14F-4D97-AF65-F5344CB8AC3E}">
        <p14:creationId xmlns:p14="http://schemas.microsoft.com/office/powerpoint/2010/main" val="1583482846"/>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区块链的发展历程</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a:extLst>
              <a:ext uri="{FF2B5EF4-FFF2-40B4-BE49-F238E27FC236}">
                <a16:creationId xmlns:a16="http://schemas.microsoft.com/office/drawing/2014/main" xmlns="" id="{CBFEE63F-D122-8EE3-4A65-D97840DF3B53}"/>
              </a:ext>
            </a:extLst>
          </p:cNvPr>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xmlns="" id="{3CFCA207-BEEE-FF4A-83B3-138254CF4819}"/>
              </a:ext>
            </a:extLst>
          </p:cNvPr>
          <p:cNvGraphicFramePr>
            <a:graphicFrameLocks noChangeAspect="1"/>
          </p:cNvGraphicFramePr>
          <p:nvPr>
            <p:extLst>
              <p:ext uri="{D42A27DB-BD31-4B8C-83A1-F6EECF244321}">
                <p14:modId xmlns:p14="http://schemas.microsoft.com/office/powerpoint/2010/main" val="2405156164"/>
              </p:ext>
            </p:extLst>
          </p:nvPr>
        </p:nvGraphicFramePr>
        <p:xfrm>
          <a:off x="1028876" y="1209064"/>
          <a:ext cx="10134248" cy="4895034"/>
        </p:xfrm>
        <a:graphic>
          <a:graphicData uri="http://schemas.openxmlformats.org/presentationml/2006/ole">
            <mc:AlternateContent xmlns:mc="http://schemas.openxmlformats.org/markup-compatibility/2006">
              <mc:Choice xmlns:v="urn:schemas-microsoft-com:vml" Requires="v">
                <p:oleObj spid="_x0000_s1027" r:id="rId4" imgW="3299070" imgH="1782796" progId="Visio.Drawing.15">
                  <p:embed/>
                </p:oleObj>
              </mc:Choice>
              <mc:Fallback>
                <p:oleObj r:id="rId4" imgW="3299070" imgH="1782796" progId="Visio.Drawing.15">
                  <p:embed/>
                  <p:pic>
                    <p:nvPicPr>
                      <p:cNvPr id="4" name="对象 3">
                        <a:extLst>
                          <a:ext uri="{FF2B5EF4-FFF2-40B4-BE49-F238E27FC236}">
                            <a16:creationId xmlns:a16="http://schemas.microsoft.com/office/drawing/2014/main" xmlns="" id="{3CFCA207-BEEE-FF4A-83B3-138254CF48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8876" y="1209064"/>
                        <a:ext cx="10134248" cy="4895034"/>
                      </a:xfrm>
                      <a:prstGeom prst="rect">
                        <a:avLst/>
                      </a:prstGeom>
                      <a:noFill/>
                    </p:spPr>
                  </p:pic>
                </p:oleObj>
              </mc:Fallback>
            </mc:AlternateContent>
          </a:graphicData>
        </a:graphic>
      </p:graphicFrame>
    </p:spTree>
    <p:extLst>
      <p:ext uri="{BB962C8B-B14F-4D97-AF65-F5344CB8AC3E}">
        <p14:creationId xmlns:p14="http://schemas.microsoft.com/office/powerpoint/2010/main" val="1080504560"/>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区块链如何推动海运货物追踪的‘改革’</a:t>
              </a: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a:extLst>
              <a:ext uri="{FF2B5EF4-FFF2-40B4-BE49-F238E27FC236}">
                <a16:creationId xmlns:a16="http://schemas.microsoft.com/office/drawing/2014/main" xmlns="" id="{CBFEE63F-D122-8EE3-4A65-D97840DF3B53}"/>
              </a:ext>
            </a:extLst>
          </p:cNvPr>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3" name="圆角矩形 2">
            <a:extLst>
              <a:ext uri="{FF2B5EF4-FFF2-40B4-BE49-F238E27FC236}">
                <a16:creationId xmlns:a16="http://schemas.microsoft.com/office/drawing/2014/main" xmlns="" id="{C416A0F3-BB5D-DB88-C356-E4AF0656500B}"/>
              </a:ext>
            </a:extLst>
          </p:cNvPr>
          <p:cNvSpPr/>
          <p:nvPr/>
        </p:nvSpPr>
        <p:spPr>
          <a:xfrm>
            <a:off x="938956" y="2949709"/>
            <a:ext cx="3264363" cy="3167591"/>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5" name="组合 4">
            <a:extLst>
              <a:ext uri="{FF2B5EF4-FFF2-40B4-BE49-F238E27FC236}">
                <a16:creationId xmlns:a16="http://schemas.microsoft.com/office/drawing/2014/main" xmlns="" id="{D69404DB-CFB4-764D-321C-49F94CE3C326}"/>
              </a:ext>
            </a:extLst>
          </p:cNvPr>
          <p:cNvGrpSpPr/>
          <p:nvPr/>
        </p:nvGrpSpPr>
        <p:grpSpPr>
          <a:xfrm>
            <a:off x="1578644"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6" name="同心圆 4">
              <a:extLst>
                <a:ext uri="{FF2B5EF4-FFF2-40B4-BE49-F238E27FC236}">
                  <a16:creationId xmlns:a16="http://schemas.microsoft.com/office/drawing/2014/main" xmlns="" id="{DCA618FF-FFC3-B886-851D-D51E935F99C2}"/>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7" name="椭圆 6">
              <a:extLst>
                <a:ext uri="{FF2B5EF4-FFF2-40B4-BE49-F238E27FC236}">
                  <a16:creationId xmlns:a16="http://schemas.microsoft.com/office/drawing/2014/main" xmlns="" id="{4030EB22-D1D2-1DE7-E76C-A387DB1AAE36}"/>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8" name="椭圆 7">
            <a:extLst>
              <a:ext uri="{FF2B5EF4-FFF2-40B4-BE49-F238E27FC236}">
                <a16:creationId xmlns:a16="http://schemas.microsoft.com/office/drawing/2014/main" xmlns="" id="{9C1B8DA6-FDD5-A4C9-4A59-4BDECF95EF59}"/>
              </a:ext>
            </a:extLst>
          </p:cNvPr>
          <p:cNvSpPr/>
          <p:nvPr/>
        </p:nvSpPr>
        <p:spPr>
          <a:xfrm>
            <a:off x="3050760"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9" name="矩形 8">
            <a:extLst>
              <a:ext uri="{FF2B5EF4-FFF2-40B4-BE49-F238E27FC236}">
                <a16:creationId xmlns:a16="http://schemas.microsoft.com/office/drawing/2014/main" xmlns="" id="{2FAE72C3-74B6-A2F1-31DA-4D3426C152AD}"/>
              </a:ext>
            </a:extLst>
          </p:cNvPr>
          <p:cNvSpPr/>
          <p:nvPr/>
        </p:nvSpPr>
        <p:spPr>
          <a:xfrm>
            <a:off x="1688358" y="2033441"/>
            <a:ext cx="1716268" cy="707886"/>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传统海运货物追踪的问题</a:t>
            </a:r>
          </a:p>
        </p:txBody>
      </p:sp>
      <p:sp>
        <p:nvSpPr>
          <p:cNvPr id="10" name="圆角矩形 8">
            <a:extLst>
              <a:ext uri="{FF2B5EF4-FFF2-40B4-BE49-F238E27FC236}">
                <a16:creationId xmlns:a16="http://schemas.microsoft.com/office/drawing/2014/main" xmlns="" id="{3C8BF458-4495-27AB-2E97-B6AE57C88A21}"/>
              </a:ext>
            </a:extLst>
          </p:cNvPr>
          <p:cNvSpPr/>
          <p:nvPr/>
        </p:nvSpPr>
        <p:spPr>
          <a:xfrm>
            <a:off x="4562716" y="2949707"/>
            <a:ext cx="3264363" cy="3167591"/>
          </a:xfrm>
          <a:prstGeom prst="roundRect">
            <a:avLst>
              <a:gd name="adj" fmla="val 78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1" name="圆角矩形 9">
            <a:extLst>
              <a:ext uri="{FF2B5EF4-FFF2-40B4-BE49-F238E27FC236}">
                <a16:creationId xmlns:a16="http://schemas.microsoft.com/office/drawing/2014/main" xmlns="" id="{E774926A-93DF-BBAD-CAF6-13428D9073F5}"/>
              </a:ext>
            </a:extLst>
          </p:cNvPr>
          <p:cNvSpPr/>
          <p:nvPr/>
        </p:nvSpPr>
        <p:spPr>
          <a:xfrm>
            <a:off x="8208235" y="2949706"/>
            <a:ext cx="3264363" cy="3167591"/>
          </a:xfrm>
          <a:prstGeom prst="roundRect">
            <a:avLst>
              <a:gd name="adj" fmla="val 7445"/>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12" name="组合 11">
            <a:extLst>
              <a:ext uri="{FF2B5EF4-FFF2-40B4-BE49-F238E27FC236}">
                <a16:creationId xmlns:a16="http://schemas.microsoft.com/office/drawing/2014/main" xmlns="" id="{D81B38A2-49CD-3F72-3A89-DCFFA8DC0912}"/>
              </a:ext>
            </a:extLst>
          </p:cNvPr>
          <p:cNvGrpSpPr/>
          <p:nvPr/>
        </p:nvGrpSpPr>
        <p:grpSpPr>
          <a:xfrm>
            <a:off x="5229936" y="1499077"/>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3" name="同心圆 11">
              <a:extLst>
                <a:ext uri="{FF2B5EF4-FFF2-40B4-BE49-F238E27FC236}">
                  <a16:creationId xmlns:a16="http://schemas.microsoft.com/office/drawing/2014/main" xmlns="" id="{00270CD9-5A39-4B51-4DBF-8C5BF7031FAD}"/>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4" name="椭圆 13">
              <a:extLst>
                <a:ext uri="{FF2B5EF4-FFF2-40B4-BE49-F238E27FC236}">
                  <a16:creationId xmlns:a16="http://schemas.microsoft.com/office/drawing/2014/main" xmlns="" id="{45618D86-96E4-46C8-82A5-F914FC1A5769}"/>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grpSp>
        <p:nvGrpSpPr>
          <p:cNvPr id="15" name="组合 14">
            <a:extLst>
              <a:ext uri="{FF2B5EF4-FFF2-40B4-BE49-F238E27FC236}">
                <a16:creationId xmlns:a16="http://schemas.microsoft.com/office/drawing/2014/main" xmlns="" id="{DE3C7B4B-40DF-F10E-5495-E73799C213B8}"/>
              </a:ext>
            </a:extLst>
          </p:cNvPr>
          <p:cNvGrpSpPr/>
          <p:nvPr/>
        </p:nvGrpSpPr>
        <p:grpSpPr>
          <a:xfrm>
            <a:off x="8875455"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6" name="同心圆 14">
              <a:extLst>
                <a:ext uri="{FF2B5EF4-FFF2-40B4-BE49-F238E27FC236}">
                  <a16:creationId xmlns:a16="http://schemas.microsoft.com/office/drawing/2014/main" xmlns="" id="{10150543-4960-AF02-DE81-6C5A14919204}"/>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7" name="椭圆 16">
              <a:extLst>
                <a:ext uri="{FF2B5EF4-FFF2-40B4-BE49-F238E27FC236}">
                  <a16:creationId xmlns:a16="http://schemas.microsoft.com/office/drawing/2014/main" xmlns="" id="{DB55D885-48CD-9E76-BA74-6FD44E070E51}"/>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18" name="椭圆 17">
            <a:extLst>
              <a:ext uri="{FF2B5EF4-FFF2-40B4-BE49-F238E27FC236}">
                <a16:creationId xmlns:a16="http://schemas.microsoft.com/office/drawing/2014/main" xmlns="" id="{25D6359F-9E4F-7D8E-D322-F25A26E4C412}"/>
              </a:ext>
            </a:extLst>
          </p:cNvPr>
          <p:cNvSpPr/>
          <p:nvPr/>
        </p:nvSpPr>
        <p:spPr>
          <a:xfrm>
            <a:off x="6772929"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19" name="椭圆 18">
            <a:extLst>
              <a:ext uri="{FF2B5EF4-FFF2-40B4-BE49-F238E27FC236}">
                <a16:creationId xmlns:a16="http://schemas.microsoft.com/office/drawing/2014/main" xmlns="" id="{172E9C14-5E0B-02EF-7FA2-181E787E7C02}"/>
              </a:ext>
            </a:extLst>
          </p:cNvPr>
          <p:cNvSpPr/>
          <p:nvPr/>
        </p:nvSpPr>
        <p:spPr>
          <a:xfrm>
            <a:off x="10421335"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22" name="TextBox 20">
            <a:extLst>
              <a:ext uri="{FF2B5EF4-FFF2-40B4-BE49-F238E27FC236}">
                <a16:creationId xmlns:a16="http://schemas.microsoft.com/office/drawing/2014/main" xmlns="" id="{7C7B58D5-E8ED-E5F4-42DC-F0E9E2DDE3E4}"/>
              </a:ext>
            </a:extLst>
          </p:cNvPr>
          <p:cNvSpPr txBox="1"/>
          <p:nvPr/>
        </p:nvSpPr>
        <p:spPr>
          <a:xfrm>
            <a:off x="1291155" y="3677014"/>
            <a:ext cx="2592288" cy="1747081"/>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传统海运货物追踪系统往往依赖于中心化的数据库和纸质文档，存在着信息不透明、易篡改、更新不及时等问题。</a:t>
            </a:r>
            <a:endParaRPr lang="en-US" altLang="zh-CN" sz="1100" dirty="0">
              <a:solidFill>
                <a:schemeClr val="bg1"/>
              </a:solidFill>
              <a:cs typeface="+mn-ea"/>
              <a:sym typeface="+mn-lt"/>
            </a:endParaRPr>
          </a:p>
          <a:p>
            <a:pPr fontAlgn="base">
              <a:lnSpc>
                <a:spcPct val="150000"/>
              </a:lnSpc>
              <a:spcBef>
                <a:spcPct val="0"/>
              </a:spcBef>
              <a:spcAft>
                <a:spcPct val="0"/>
              </a:spcAft>
            </a:pPr>
            <a:endParaRPr lang="en-US" altLang="zh-CN"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这些问题不仅影响了货物的运输效率，还增加了货损、货差的风险，给海运业带来了巨大的经济损失。</a:t>
            </a:r>
            <a:endParaRPr lang="en-US" altLang="zh-CN" sz="1100" dirty="0">
              <a:solidFill>
                <a:schemeClr val="bg1"/>
              </a:solidFill>
              <a:cs typeface="+mn-ea"/>
              <a:sym typeface="+mn-lt"/>
            </a:endParaRPr>
          </a:p>
        </p:txBody>
      </p:sp>
      <p:sp>
        <p:nvSpPr>
          <p:cNvPr id="23" name="TextBox 21">
            <a:extLst>
              <a:ext uri="{FF2B5EF4-FFF2-40B4-BE49-F238E27FC236}">
                <a16:creationId xmlns:a16="http://schemas.microsoft.com/office/drawing/2014/main" xmlns="" id="{38EDEDC2-DCAD-1BE1-E75D-098994F0DCA7}"/>
              </a:ext>
            </a:extLst>
          </p:cNvPr>
          <p:cNvSpPr txBox="1"/>
          <p:nvPr/>
        </p:nvSpPr>
        <p:spPr>
          <a:xfrm>
            <a:off x="4898753" y="3669488"/>
            <a:ext cx="2592288" cy="2000869"/>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区块链技术的引入，为海运货物追踪带来了革命性的变革。首先，区块链的分布式存储特性保证了数据的真实性和可靠性，任何对数据的篡改都会立刻被网络中的其他节点发现。其次，区块链的智能合约功能可以实现自动化操作，大大提高了工作效率。最后，区块链的去中心化特性避免了中心化机构的单点故障和数据篡改风险。</a:t>
            </a:r>
            <a:endParaRPr lang="zh-CN" altLang="en-US" b="1" dirty="0">
              <a:solidFill>
                <a:schemeClr val="bg1"/>
              </a:solidFill>
              <a:cs typeface="+mn-ea"/>
              <a:sym typeface="+mn-lt"/>
            </a:endParaRPr>
          </a:p>
        </p:txBody>
      </p:sp>
      <p:sp>
        <p:nvSpPr>
          <p:cNvPr id="24" name="TextBox 22">
            <a:extLst>
              <a:ext uri="{FF2B5EF4-FFF2-40B4-BE49-F238E27FC236}">
                <a16:creationId xmlns:a16="http://schemas.microsoft.com/office/drawing/2014/main" xmlns="" id="{DDDE5088-CC00-E329-5B5C-3A36A1544F86}"/>
              </a:ext>
            </a:extLst>
          </p:cNvPr>
          <p:cNvSpPr txBox="1"/>
          <p:nvPr/>
        </p:nvSpPr>
        <p:spPr>
          <a:xfrm>
            <a:off x="8235637" y="3577203"/>
            <a:ext cx="3264363" cy="2254913"/>
          </a:xfrm>
          <a:prstGeom prst="rect">
            <a:avLst/>
          </a:prstGeom>
          <a:noFill/>
        </p:spPr>
        <p:txBody>
          <a:bodyPr wrap="square" lIns="0" tIns="0" rIns="0" bIns="0" rtlCol="0">
            <a:spAutoFit/>
          </a:bodyPr>
          <a:lstStyle/>
          <a:p>
            <a:pPr fontAlgn="base">
              <a:lnSpc>
                <a:spcPct val="150000"/>
              </a:lnSpc>
              <a:spcBef>
                <a:spcPct val="0"/>
              </a:spcBef>
              <a:spcAft>
                <a:spcPct val="0"/>
              </a:spcAft>
            </a:pPr>
            <a:r>
              <a:rPr lang="en-US" altLang="zh-CN" sz="1100" dirty="0">
                <a:solidFill>
                  <a:schemeClr val="bg1"/>
                </a:solidFill>
                <a:cs typeface="+mn-ea"/>
                <a:sym typeface="+mn-lt"/>
              </a:rPr>
              <a:t>1</a:t>
            </a:r>
            <a:r>
              <a:rPr lang="zh-CN" altLang="en-US" sz="1100" dirty="0">
                <a:solidFill>
                  <a:schemeClr val="bg1"/>
                </a:solidFill>
                <a:cs typeface="+mn-ea"/>
                <a:sym typeface="+mn-lt"/>
              </a:rPr>
              <a:t>、提高透明度和可追溯性：区块链技术可以将海运货物的所有相关信息，如起始地、目的地、运输路径、中转节点、承运商、海关检查情况等，都记录在区块链上。</a:t>
            </a:r>
            <a:endParaRPr lang="en-US" altLang="zh-CN" sz="1100" dirty="0">
              <a:solidFill>
                <a:schemeClr val="bg1"/>
              </a:solidFill>
              <a:cs typeface="+mn-ea"/>
              <a:sym typeface="+mn-lt"/>
            </a:endParaRPr>
          </a:p>
          <a:p>
            <a:pPr fontAlgn="base">
              <a:lnSpc>
                <a:spcPct val="150000"/>
              </a:lnSpc>
              <a:spcBef>
                <a:spcPct val="0"/>
              </a:spcBef>
              <a:spcAft>
                <a:spcPct val="0"/>
              </a:spcAft>
            </a:pPr>
            <a:r>
              <a:rPr lang="en-US" altLang="zh-CN" sz="1100" dirty="0">
                <a:solidFill>
                  <a:schemeClr val="bg1"/>
                </a:solidFill>
                <a:cs typeface="+mn-ea"/>
                <a:sym typeface="+mn-lt"/>
              </a:rPr>
              <a:t>2</a:t>
            </a:r>
            <a:r>
              <a:rPr lang="zh-CN" altLang="en-US" sz="1100" dirty="0">
                <a:solidFill>
                  <a:schemeClr val="bg1"/>
                </a:solidFill>
                <a:cs typeface="+mn-ea"/>
                <a:sym typeface="+mn-lt"/>
              </a:rPr>
              <a:t>、增强安全性和信任度：区块链技术的不可篡改性使得海运货物追踪的数据更加安全可靠。</a:t>
            </a:r>
            <a:endParaRPr lang="en-US" altLang="zh-CN" sz="1100" dirty="0">
              <a:solidFill>
                <a:schemeClr val="bg1"/>
              </a:solidFill>
              <a:cs typeface="+mn-ea"/>
              <a:sym typeface="+mn-lt"/>
            </a:endParaRPr>
          </a:p>
          <a:p>
            <a:pPr fontAlgn="base">
              <a:lnSpc>
                <a:spcPct val="150000"/>
              </a:lnSpc>
              <a:spcBef>
                <a:spcPct val="0"/>
              </a:spcBef>
              <a:spcAft>
                <a:spcPct val="0"/>
              </a:spcAft>
            </a:pPr>
            <a:r>
              <a:rPr lang="en-US" altLang="zh-CN" sz="1100" dirty="0">
                <a:solidFill>
                  <a:schemeClr val="bg1"/>
                </a:solidFill>
                <a:cs typeface="+mn-ea"/>
                <a:sym typeface="+mn-lt"/>
              </a:rPr>
              <a:t>3</a:t>
            </a:r>
            <a:r>
              <a:rPr lang="zh-CN" altLang="en-US" sz="1100" dirty="0">
                <a:solidFill>
                  <a:schemeClr val="bg1"/>
                </a:solidFill>
                <a:cs typeface="+mn-ea"/>
                <a:sym typeface="+mn-lt"/>
              </a:rPr>
              <a:t>、优化供应链协同：通过区块链平台，货主、承运商、海关、保险公司等各方可以实时共享货物的状态和位置信息，及时发现问题并采取相应措施。</a:t>
            </a:r>
            <a:endParaRPr lang="en-US" altLang="zh-CN" sz="1100" dirty="0">
              <a:solidFill>
                <a:schemeClr val="bg1"/>
              </a:solidFill>
              <a:cs typeface="+mn-ea"/>
              <a:sym typeface="+mn-lt"/>
            </a:endParaRPr>
          </a:p>
        </p:txBody>
      </p:sp>
      <p:sp>
        <p:nvSpPr>
          <p:cNvPr id="25" name="矩形 24">
            <a:extLst>
              <a:ext uri="{FF2B5EF4-FFF2-40B4-BE49-F238E27FC236}">
                <a16:creationId xmlns:a16="http://schemas.microsoft.com/office/drawing/2014/main" xmlns="" id="{2DEE1B5D-44C3-E58B-A6AC-B1E8EED56344}"/>
              </a:ext>
            </a:extLst>
          </p:cNvPr>
          <p:cNvSpPr/>
          <p:nvPr/>
        </p:nvSpPr>
        <p:spPr>
          <a:xfrm>
            <a:off x="5390607" y="2027294"/>
            <a:ext cx="1716268" cy="707886"/>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区块链技术的优势</a:t>
            </a:r>
          </a:p>
        </p:txBody>
      </p:sp>
      <p:sp>
        <p:nvSpPr>
          <p:cNvPr id="26" name="矩形 25">
            <a:extLst>
              <a:ext uri="{FF2B5EF4-FFF2-40B4-BE49-F238E27FC236}">
                <a16:creationId xmlns:a16="http://schemas.microsoft.com/office/drawing/2014/main" xmlns="" id="{66D8D69E-1A2C-9A5E-2F7B-DD3D0EC2EF5B}"/>
              </a:ext>
            </a:extLst>
          </p:cNvPr>
          <p:cNvSpPr/>
          <p:nvPr/>
        </p:nvSpPr>
        <p:spPr>
          <a:xfrm>
            <a:off x="9009685" y="2052679"/>
            <a:ext cx="1716268" cy="1015663"/>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区块链在海运货物追踪中的应用</a:t>
            </a:r>
          </a:p>
        </p:txBody>
      </p:sp>
    </p:spTree>
    <p:extLst>
      <p:ext uri="{BB962C8B-B14F-4D97-AF65-F5344CB8AC3E}">
        <p14:creationId xmlns:p14="http://schemas.microsoft.com/office/powerpoint/2010/main" val="1342898967"/>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767746" cy="1220104"/>
            <a:chOff x="2242632" y="2041909"/>
            <a:chExt cx="4767746" cy="1220104"/>
          </a:xfrm>
        </p:grpSpPr>
        <p:sp>
          <p:nvSpPr>
            <p:cNvPr id="6" name="文本框 5"/>
            <p:cNvSpPr txBox="1"/>
            <p:nvPr/>
          </p:nvSpPr>
          <p:spPr>
            <a:xfrm>
              <a:off x="2242632" y="2677238"/>
              <a:ext cx="4767746" cy="58477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区块链技术原理</a:t>
              </a: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02</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空心弧 48"/>
          <p:cNvSpPr/>
          <p:nvPr/>
        </p:nvSpPr>
        <p:spPr>
          <a:xfrm rot="5090567">
            <a:off x="6597029" y="1810260"/>
            <a:ext cx="2909341" cy="3656122"/>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42" name="右箭头 41"/>
          <p:cNvSpPr/>
          <p:nvPr/>
        </p:nvSpPr>
        <p:spPr>
          <a:xfrm flipH="1">
            <a:off x="5149909" y="4856870"/>
            <a:ext cx="1883754" cy="147766"/>
          </a:xfrm>
          <a:prstGeom prst="rightArrow">
            <a:avLst>
              <a:gd name="adj1" fmla="val 50000"/>
              <a:gd name="adj2" fmla="val 722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sp>
        <p:nvSpPr>
          <p:cNvPr id="41" name="右箭头 40"/>
          <p:cNvSpPr/>
          <p:nvPr/>
        </p:nvSpPr>
        <p:spPr>
          <a:xfrm>
            <a:off x="5023074" y="2055883"/>
            <a:ext cx="1883754" cy="147766"/>
          </a:xfrm>
          <a:prstGeom prst="rightArrow">
            <a:avLst>
              <a:gd name="adj1" fmla="val 50000"/>
              <a:gd name="adj2" fmla="val 722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sp>
        <p:nvSpPr>
          <p:cNvPr id="11" name="椭圆 10"/>
          <p:cNvSpPr/>
          <p:nvPr/>
        </p:nvSpPr>
        <p:spPr>
          <a:xfrm>
            <a:off x="3945706" y="1602168"/>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sp>
        <p:nvSpPr>
          <p:cNvPr id="12" name="Freeform 13"/>
          <p:cNvSpPr>
            <a:spLocks noEditPoints="1"/>
          </p:cNvSpPr>
          <p:nvPr/>
        </p:nvSpPr>
        <p:spPr bwMode="auto">
          <a:xfrm>
            <a:off x="4188544" y="1776940"/>
            <a:ext cx="634159" cy="728727"/>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rgbClr val="11D1C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30" name="椭圆 29"/>
          <p:cNvSpPr/>
          <p:nvPr/>
        </p:nvSpPr>
        <p:spPr>
          <a:xfrm>
            <a:off x="3965584" y="4296952"/>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sp>
        <p:nvSpPr>
          <p:cNvPr id="13" name="Freeform 5"/>
          <p:cNvSpPr>
            <a:spLocks noEditPoints="1"/>
          </p:cNvSpPr>
          <p:nvPr/>
        </p:nvSpPr>
        <p:spPr bwMode="auto">
          <a:xfrm>
            <a:off x="4196358" y="4558868"/>
            <a:ext cx="658288" cy="596004"/>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rgbClr val="11D1C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32" name="椭圆 31"/>
          <p:cNvSpPr/>
          <p:nvPr/>
        </p:nvSpPr>
        <p:spPr>
          <a:xfrm>
            <a:off x="6969174" y="1599758"/>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grpSp>
        <p:nvGrpSpPr>
          <p:cNvPr id="18" name="组合 17"/>
          <p:cNvGrpSpPr/>
          <p:nvPr/>
        </p:nvGrpSpPr>
        <p:grpSpPr>
          <a:xfrm>
            <a:off x="7219650" y="1899457"/>
            <a:ext cx="692085" cy="482755"/>
            <a:chOff x="-60285" y="3175"/>
            <a:chExt cx="1354138" cy="944563"/>
          </a:xfrm>
          <a:solidFill>
            <a:srgbClr val="11D1C4"/>
          </a:solidFill>
        </p:grpSpPr>
        <p:sp>
          <p:nvSpPr>
            <p:cNvPr id="19" name="Freeform 51"/>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20" name="Freeform 52"/>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21" name="Freeform 53"/>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grpSp>
      <p:sp>
        <p:nvSpPr>
          <p:cNvPr id="33" name="椭圆 32"/>
          <p:cNvSpPr/>
          <p:nvPr/>
        </p:nvSpPr>
        <p:spPr>
          <a:xfrm>
            <a:off x="6969174" y="4296952"/>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sp>
        <p:nvSpPr>
          <p:cNvPr id="24" name="Freeform 5"/>
          <p:cNvSpPr>
            <a:spLocks noEditPoints="1"/>
          </p:cNvSpPr>
          <p:nvPr/>
        </p:nvSpPr>
        <p:spPr bwMode="auto">
          <a:xfrm>
            <a:off x="7130343" y="4564360"/>
            <a:ext cx="802605" cy="5027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11D1C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35" name="椭圆 34"/>
          <p:cNvSpPr/>
          <p:nvPr/>
        </p:nvSpPr>
        <p:spPr>
          <a:xfrm>
            <a:off x="9348357" y="2797273"/>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华文楷体" panose="02010600040101010101" charset="-122"/>
              <a:cs typeface="+mn-ea"/>
              <a:sym typeface="Arial" panose="020B0604020202020204"/>
            </a:endParaRPr>
          </a:p>
        </p:txBody>
      </p:sp>
      <p:grpSp>
        <p:nvGrpSpPr>
          <p:cNvPr id="25" name="组合 24"/>
          <p:cNvGrpSpPr/>
          <p:nvPr/>
        </p:nvGrpSpPr>
        <p:grpSpPr>
          <a:xfrm>
            <a:off x="9666813" y="3134636"/>
            <a:ext cx="482923" cy="481855"/>
            <a:chOff x="9166770" y="4602851"/>
            <a:chExt cx="482923" cy="481855"/>
          </a:xfrm>
          <a:solidFill>
            <a:srgbClr val="11D1C4"/>
          </a:solidFill>
        </p:grpSpPr>
        <p:sp>
          <p:nvSpPr>
            <p:cNvPr id="26" name="Freeform 9"/>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27" name="Freeform 10"/>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28" name="Freeform 11"/>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grpSp>
      <p:sp>
        <p:nvSpPr>
          <p:cNvPr id="50" name="文本框 49"/>
          <p:cNvSpPr txBox="1"/>
          <p:nvPr/>
        </p:nvSpPr>
        <p:spPr>
          <a:xfrm>
            <a:off x="4027930" y="2727698"/>
            <a:ext cx="1438728" cy="461665"/>
          </a:xfrm>
          <a:prstGeom prst="rect">
            <a:avLst/>
          </a:prstGeom>
          <a:noFill/>
        </p:spPr>
        <p:txBody>
          <a:bodyPr wrap="square" rtlCol="0">
            <a:spAutoFit/>
          </a:bodyPr>
          <a:lstStyle/>
          <a:p>
            <a:pPr lvl="0">
              <a:defRPr/>
            </a:pPr>
            <a:r>
              <a:rPr lang="zh-CN" altLang="en-US" sz="2400" dirty="0">
                <a:solidFill>
                  <a:schemeClr val="bg1"/>
                </a:solidFill>
                <a:latin typeface="+mn-ea"/>
                <a:cs typeface="+mn-ea"/>
                <a:sym typeface="Arial" panose="020B0604020202020204"/>
              </a:rPr>
              <a:t>数据层</a:t>
            </a:r>
            <a:endParaRPr kumimoji="0" lang="zh-CN" altLang="en-US" sz="2400" b="0" i="0" u="none" strike="noStrike" kern="1200" cap="none" spc="0" normalizeH="0" baseline="0" noProof="0" dirty="0">
              <a:ln>
                <a:noFill/>
              </a:ln>
              <a:solidFill>
                <a:schemeClr val="bg1"/>
              </a:solidFill>
              <a:effectLst/>
              <a:uLnTx/>
              <a:uFillTx/>
              <a:latin typeface="+mn-ea"/>
              <a:cs typeface="+mn-ea"/>
              <a:sym typeface="Arial" panose="020B0604020202020204"/>
            </a:endParaRPr>
          </a:p>
        </p:txBody>
      </p:sp>
      <p:sp>
        <p:nvSpPr>
          <p:cNvPr id="54" name="文本框 53"/>
          <p:cNvSpPr txBox="1"/>
          <p:nvPr/>
        </p:nvSpPr>
        <p:spPr>
          <a:xfrm>
            <a:off x="6969174" y="2727698"/>
            <a:ext cx="1438728" cy="461665"/>
          </a:xfrm>
          <a:prstGeom prst="rect">
            <a:avLst/>
          </a:prstGeom>
          <a:noFill/>
        </p:spPr>
        <p:txBody>
          <a:bodyPr wrap="square" rtlCol="0">
            <a:spAutoFit/>
          </a:bodyPr>
          <a:lstStyle/>
          <a:p>
            <a:pPr lvl="0">
              <a:defRPr/>
            </a:pPr>
            <a:r>
              <a:rPr lang="zh-CN" altLang="en-US" sz="2400" dirty="0">
                <a:solidFill>
                  <a:schemeClr val="bg1"/>
                </a:solidFill>
                <a:latin typeface="+mn-ea"/>
              </a:rPr>
              <a:t>网络层</a:t>
            </a:r>
            <a:endParaRPr kumimoji="0" lang="zh-CN" altLang="en-US" sz="2400" b="0" i="0" u="none" strike="noStrike" kern="1200" cap="none" spc="0" normalizeH="0" baseline="0" noProof="0" dirty="0">
              <a:ln>
                <a:noFill/>
              </a:ln>
              <a:solidFill>
                <a:schemeClr val="bg1"/>
              </a:solidFill>
              <a:effectLst/>
              <a:uLnTx/>
              <a:uFillTx/>
              <a:latin typeface="+mn-ea"/>
              <a:cs typeface="+mn-ea"/>
              <a:sym typeface="Arial" panose="020B0604020202020204"/>
            </a:endParaRPr>
          </a:p>
        </p:txBody>
      </p:sp>
      <p:sp>
        <p:nvSpPr>
          <p:cNvPr id="57" name="文本框 56"/>
          <p:cNvSpPr txBox="1"/>
          <p:nvPr/>
        </p:nvSpPr>
        <p:spPr>
          <a:xfrm>
            <a:off x="9365388" y="3943586"/>
            <a:ext cx="1438728" cy="461665"/>
          </a:xfrm>
          <a:prstGeom prst="rect">
            <a:avLst/>
          </a:prstGeom>
          <a:noFill/>
        </p:spPr>
        <p:txBody>
          <a:bodyPr wrap="square" rtlCol="0">
            <a:spAutoFit/>
          </a:bodyPr>
          <a:lstStyle/>
          <a:p>
            <a:pPr lvl="0">
              <a:defRPr/>
            </a:pPr>
            <a:r>
              <a:rPr lang="zh-CN" altLang="en-US" sz="2400" dirty="0">
                <a:solidFill>
                  <a:schemeClr val="bg1"/>
                </a:solidFill>
                <a:latin typeface="+mn-ea"/>
              </a:rPr>
              <a:t>共识层</a:t>
            </a:r>
            <a:endParaRPr kumimoji="0" lang="zh-CN" altLang="en-US" sz="2400" b="0" i="0" u="none" strike="noStrike" kern="1200" cap="none" spc="0" normalizeH="0" baseline="0" noProof="0" dirty="0">
              <a:ln>
                <a:noFill/>
              </a:ln>
              <a:solidFill>
                <a:schemeClr val="bg1"/>
              </a:solidFill>
              <a:effectLst/>
              <a:uLnTx/>
              <a:uFillTx/>
              <a:latin typeface="+mn-ea"/>
              <a:cs typeface="+mn-ea"/>
              <a:sym typeface="Arial" panose="020B0604020202020204"/>
            </a:endParaRPr>
          </a:p>
        </p:txBody>
      </p:sp>
      <p:sp>
        <p:nvSpPr>
          <p:cNvPr id="60" name="文本框 59"/>
          <p:cNvSpPr txBox="1"/>
          <p:nvPr/>
        </p:nvSpPr>
        <p:spPr>
          <a:xfrm>
            <a:off x="4027930" y="5373425"/>
            <a:ext cx="1438728" cy="461665"/>
          </a:xfrm>
          <a:prstGeom prst="rect">
            <a:avLst/>
          </a:prstGeom>
          <a:noFill/>
        </p:spPr>
        <p:txBody>
          <a:bodyPr wrap="square" rtlCol="0">
            <a:spAutoFit/>
          </a:bodyPr>
          <a:lstStyle/>
          <a:p>
            <a:pPr lvl="0">
              <a:defRPr/>
            </a:pPr>
            <a:r>
              <a:rPr lang="zh-CN" altLang="en-US" sz="2400" dirty="0">
                <a:solidFill>
                  <a:schemeClr val="bg1"/>
                </a:solidFill>
                <a:latin typeface="+mn-ea"/>
              </a:rPr>
              <a:t>应用层</a:t>
            </a:r>
            <a:endParaRPr kumimoji="0" lang="zh-CN" altLang="en-US" sz="2400" b="0" i="0" u="none" strike="noStrike" kern="1200" cap="none" spc="0" normalizeH="0" baseline="0" noProof="0" dirty="0">
              <a:ln>
                <a:noFill/>
              </a:ln>
              <a:solidFill>
                <a:schemeClr val="bg1"/>
              </a:solidFill>
              <a:effectLst/>
              <a:uLnTx/>
              <a:uFillTx/>
              <a:latin typeface="+mn-ea"/>
              <a:cs typeface="+mn-ea"/>
              <a:sym typeface="Arial" panose="020B0604020202020204"/>
            </a:endParaRPr>
          </a:p>
        </p:txBody>
      </p:sp>
      <p:sp>
        <p:nvSpPr>
          <p:cNvPr id="63" name="文本框 62"/>
          <p:cNvSpPr txBox="1"/>
          <p:nvPr/>
        </p:nvSpPr>
        <p:spPr>
          <a:xfrm>
            <a:off x="6969174" y="5416788"/>
            <a:ext cx="1438728" cy="461665"/>
          </a:xfrm>
          <a:prstGeom prst="rect">
            <a:avLst/>
          </a:prstGeom>
          <a:noFill/>
        </p:spPr>
        <p:txBody>
          <a:bodyPr wrap="square" rtlCol="0">
            <a:spAutoFit/>
          </a:bodyPr>
          <a:lstStyle/>
          <a:p>
            <a:pPr lvl="0">
              <a:defRPr/>
            </a:pPr>
            <a:r>
              <a:rPr lang="zh-CN" altLang="en-US" sz="2400" dirty="0">
                <a:solidFill>
                  <a:schemeClr val="bg1"/>
                </a:solidFill>
                <a:latin typeface="+mn-ea"/>
              </a:rPr>
              <a:t>合约层</a:t>
            </a:r>
            <a:endParaRPr kumimoji="0" lang="zh-CN" altLang="en-US" sz="2400" b="0" i="0" u="none" strike="noStrike" kern="1200" cap="none" spc="0" normalizeH="0" baseline="0" noProof="0" dirty="0">
              <a:ln>
                <a:noFill/>
              </a:ln>
              <a:solidFill>
                <a:schemeClr val="bg1"/>
              </a:solidFill>
              <a:effectLst/>
              <a:uLnTx/>
              <a:uFillTx/>
              <a:latin typeface="+mn-ea"/>
              <a:cs typeface="+mn-ea"/>
              <a:sym typeface="Arial" panose="020B0604020202020204"/>
            </a:endParaRPr>
          </a:p>
        </p:txBody>
      </p:sp>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区块链的组成</a:t>
              </a: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a:extLst>
              <a:ext uri="{FF2B5EF4-FFF2-40B4-BE49-F238E27FC236}">
                <a16:creationId xmlns:a16="http://schemas.microsoft.com/office/drawing/2014/main" xmlns="" id="{C29530E6-4ACD-1B1F-8625-84689385C1CC}"/>
              </a:ext>
            </a:extLst>
          </p:cNvPr>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Tree>
  </p:cSld>
  <p:clrMapOvr>
    <a:masterClrMapping/>
  </p:clrMapOvr>
  <p:transition spd="med">
    <p:pull/>
  </p:transition>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36</TotalTime>
  <Words>1877</Words>
  <Application>Microsoft Office PowerPoint</Application>
  <PresentationFormat>自定义</PresentationFormat>
  <Paragraphs>153</Paragraphs>
  <Slides>22</Slides>
  <Notes>22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Office 主题​​</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Administrator</cp:lastModifiedBy>
  <cp:revision>30</cp:revision>
  <dcterms:created xsi:type="dcterms:W3CDTF">2019-09-22T02:56:00Z</dcterms:created>
  <dcterms:modified xsi:type="dcterms:W3CDTF">2024-06-24T02:29:46Z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TemplateUUID">
    <vt:lpwstr>v1.0_mb_xFN2afPY6jfkSh0nO2YIWg==</vt:lpwstr>
  </property>
  <property fmtid="{D5CDD505-2E9C-101B-9397-08002B2CF9AE}" pid="4" name="ICV">
    <vt:lpwstr>88D54343F46445F6A1595E485F6ED9E1_11</vt:lpwstr>
  </property>
</Properties>
</file>